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256" r:id="rId2"/>
    <p:sldId id="269" r:id="rId3"/>
    <p:sldId id="268" r:id="rId4"/>
    <p:sldId id="284" r:id="rId5"/>
    <p:sldId id="257" r:id="rId6"/>
    <p:sldId id="261" r:id="rId7"/>
    <p:sldId id="263" r:id="rId8"/>
    <p:sldId id="259" r:id="rId9"/>
    <p:sldId id="270" r:id="rId10"/>
    <p:sldId id="271" r:id="rId11"/>
    <p:sldId id="276" r:id="rId12"/>
    <p:sldId id="277" r:id="rId13"/>
    <p:sldId id="288" r:id="rId14"/>
    <p:sldId id="279" r:id="rId15"/>
    <p:sldId id="291" r:id="rId16"/>
    <p:sldId id="272" r:id="rId17"/>
    <p:sldId id="278" r:id="rId18"/>
    <p:sldId id="275" r:id="rId19"/>
    <p:sldId id="266" r:id="rId20"/>
    <p:sldId id="273" r:id="rId21"/>
    <p:sldId id="286" r:id="rId22"/>
    <p:sldId id="287" r:id="rId23"/>
    <p:sldId id="265" r:id="rId24"/>
    <p:sldId id="280" r:id="rId25"/>
    <p:sldId id="281" r:id="rId26"/>
    <p:sldId id="285" r:id="rId27"/>
    <p:sldId id="289" r:id="rId28"/>
    <p:sldId id="290" r:id="rId29"/>
    <p:sldId id="267" r:id="rId30"/>
    <p:sldId id="283" r:id="rId31"/>
    <p:sldId id="282" r:id="rId32"/>
    <p:sldId id="264" r:id="rId33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uthevingsfarg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5" autoAdjust="0"/>
    <p:restoredTop sz="94660" autoAdjust="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21" d="100"/>
          <a:sy n="121" d="100"/>
        </p:scale>
        <p:origin x="4956" y="45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>
            <a:extLst>
              <a:ext uri="{FF2B5EF4-FFF2-40B4-BE49-F238E27FC236}">
                <a16:creationId xmlns:a16="http://schemas.microsoft.com/office/drawing/2014/main" xmlns="" id="{50D9FC8B-5DBF-478F-B05B-A7341F1A568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n-NO" dirty="0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xmlns="" id="{4B570F08-26B8-4815-A507-CD5F832D6CE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A3CE05-6F24-409A-BC07-78F7BF44B409}" type="datetimeFigureOut">
              <a:rPr lang="nn-NO" smtClean="0"/>
              <a:t>24.01.2018</a:t>
            </a:fld>
            <a:endParaRPr lang="nn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xmlns="" id="{01AB3010-E6D1-4436-9B0F-4D9EC557D80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n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xmlns="" id="{455F6A8B-9C47-4885-9531-2C6353AF7D9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71C47E-AFEC-4A36-A01C-926E4BEB14B0}" type="slidenum">
              <a:rPr lang="nn-NO" smtClean="0"/>
              <a:t>‹#›</a:t>
            </a:fld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12306208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n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2FE273-44A8-4FF5-B9A3-4DF014ECE1F9}" type="datetimeFigureOut">
              <a:rPr lang="nn-NO" smtClean="0"/>
              <a:t>24.01.2018</a:t>
            </a:fld>
            <a:endParaRPr lang="nn-NO" dirty="0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n-NO" dirty="0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n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n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C62984-F343-4594-BC08-4A832715E875}" type="slidenum">
              <a:rPr lang="nn-NO" smtClean="0"/>
              <a:t>‹#›</a:t>
            </a:fld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1285376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9BCBA1-3D6B-4F7E-B0CF-48A631E0C466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598298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I NTP ligg det inne </a:t>
            </a:r>
            <a:r>
              <a:rPr lang="nb-NO" dirty="0" err="1"/>
              <a:t>midlar</a:t>
            </a:r>
            <a:r>
              <a:rPr lang="nb-NO" dirty="0"/>
              <a:t> (14+5) mrd.kr i siste seksårsperiode. Prosjektet</a:t>
            </a:r>
            <a:r>
              <a:rPr lang="nb-NO" baseline="0" dirty="0"/>
              <a:t> er </a:t>
            </a:r>
            <a:r>
              <a:rPr lang="nb-NO" baseline="0" dirty="0" err="1"/>
              <a:t>difor</a:t>
            </a:r>
            <a:r>
              <a:rPr lang="nb-NO" baseline="0" dirty="0"/>
              <a:t> </a:t>
            </a:r>
            <a:r>
              <a:rPr lang="nb-NO" baseline="0" dirty="0" err="1"/>
              <a:t>ikkje</a:t>
            </a:r>
            <a:r>
              <a:rPr lang="nb-NO" baseline="0" dirty="0"/>
              <a:t> fullfinansiert. </a:t>
            </a:r>
          </a:p>
          <a:p>
            <a:r>
              <a:rPr lang="nb-NO" baseline="0" dirty="0"/>
              <a:t>Det er i tillegg sagt at det kan </a:t>
            </a:r>
            <a:r>
              <a:rPr lang="nb-NO" baseline="0" dirty="0" err="1"/>
              <a:t>startast</a:t>
            </a:r>
            <a:r>
              <a:rPr lang="nb-NO" baseline="0" dirty="0"/>
              <a:t> i 2023 med </a:t>
            </a:r>
            <a:r>
              <a:rPr lang="nb-NO" baseline="0" dirty="0" err="1"/>
              <a:t>annan</a:t>
            </a:r>
            <a:r>
              <a:rPr lang="nb-NO" baseline="0" dirty="0"/>
              <a:t> finansiering.</a:t>
            </a:r>
          </a:p>
          <a:p>
            <a:endParaRPr lang="nb-NO" baseline="0" dirty="0"/>
          </a:p>
          <a:p>
            <a:r>
              <a:rPr lang="nb-NO" baseline="0" dirty="0"/>
              <a:t>Dette er </a:t>
            </a:r>
            <a:r>
              <a:rPr lang="nb-NO" baseline="0" dirty="0" err="1"/>
              <a:t>vanskeleg</a:t>
            </a:r>
            <a:r>
              <a:rPr lang="nb-NO" baseline="0" dirty="0"/>
              <a:t> å </a:t>
            </a:r>
            <a:r>
              <a:rPr lang="nb-NO" baseline="0" dirty="0" err="1"/>
              <a:t>forhalde</a:t>
            </a:r>
            <a:r>
              <a:rPr lang="nb-NO" baseline="0" dirty="0"/>
              <a:t> seg til. Vi tek utgangspunkt i at prosjektet blir fullfinansiert i perioden 2024-2029 i neste revisjon av NTP og </a:t>
            </a:r>
            <a:r>
              <a:rPr lang="nb-NO" baseline="0" dirty="0" err="1"/>
              <a:t>ynskjer</a:t>
            </a:r>
            <a:r>
              <a:rPr lang="nb-NO" baseline="0" dirty="0"/>
              <a:t> å legge opp </a:t>
            </a:r>
            <a:r>
              <a:rPr lang="nb-NO" baseline="0" dirty="0" err="1"/>
              <a:t>planframdfrift</a:t>
            </a:r>
            <a:r>
              <a:rPr lang="nb-NO" baseline="0" dirty="0"/>
              <a:t> i høve til dette.</a:t>
            </a:r>
          </a:p>
          <a:p>
            <a:endParaRPr lang="nb-NO" baseline="0" dirty="0"/>
          </a:p>
          <a:p>
            <a:r>
              <a:rPr lang="nb-NO" baseline="0" dirty="0"/>
              <a:t>For å kunne gjennomføre prekvalifisering og konkurranseprega dialog må vi (slik vi </a:t>
            </a:r>
            <a:r>
              <a:rPr lang="nb-NO" baseline="0" dirty="0" err="1"/>
              <a:t>oppfattar</a:t>
            </a:r>
            <a:r>
              <a:rPr lang="nb-NO" baseline="0" dirty="0"/>
              <a:t> det) ha gjennomført KS2 og ha </a:t>
            </a:r>
            <a:r>
              <a:rPr lang="nb-NO" baseline="0" dirty="0" err="1"/>
              <a:t>eit</a:t>
            </a:r>
            <a:r>
              <a:rPr lang="nb-NO" baseline="0" dirty="0"/>
              <a:t> stortingsvedtak.  </a:t>
            </a:r>
            <a:r>
              <a:rPr lang="nb-NO" baseline="0" dirty="0" err="1"/>
              <a:t>Reguleringsplanar</a:t>
            </a:r>
            <a:r>
              <a:rPr lang="nb-NO" baseline="0" dirty="0"/>
              <a:t> skal </a:t>
            </a:r>
            <a:r>
              <a:rPr lang="nb-NO" baseline="0" dirty="0" err="1"/>
              <a:t>vere</a:t>
            </a:r>
            <a:r>
              <a:rPr lang="nb-NO" baseline="0" dirty="0"/>
              <a:t> på plass som grunnlag for KS2, </a:t>
            </a:r>
            <a:r>
              <a:rPr lang="nb-NO" baseline="0" dirty="0" err="1"/>
              <a:t>desse</a:t>
            </a:r>
            <a:r>
              <a:rPr lang="nb-NO" baseline="0" dirty="0"/>
              <a:t> bør </a:t>
            </a:r>
            <a:r>
              <a:rPr lang="nb-NO" baseline="0" dirty="0" err="1"/>
              <a:t>difor</a:t>
            </a:r>
            <a:r>
              <a:rPr lang="nb-NO" baseline="0" dirty="0"/>
              <a:t> </a:t>
            </a:r>
            <a:r>
              <a:rPr lang="nb-NO" baseline="0" dirty="0" err="1"/>
              <a:t>utarbeidast</a:t>
            </a:r>
            <a:r>
              <a:rPr lang="nb-NO" baseline="0" dirty="0"/>
              <a:t> i 2018-2019.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E0A8F8-DE54-4687-87A5-A2C4E405A829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089228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am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xmlns="" id="{BA30234E-8EEE-4520-8729-4861BE2BDEB2}"/>
              </a:ext>
            </a:extLst>
          </p:cNvPr>
          <p:cNvSpPr/>
          <p:nvPr userDrawn="1"/>
        </p:nvSpPr>
        <p:spPr>
          <a:xfrm>
            <a:off x="9250956" y="5704458"/>
            <a:ext cx="2573623" cy="8650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n-NO" dirty="0"/>
          </a:p>
        </p:txBody>
      </p:sp>
      <p:pic>
        <p:nvPicPr>
          <p:cNvPr id="14" name="Bilde 13" descr="Et bilde som inneholder himmel, utendørs, bilvei, motorvei&#10;&#10;Beskrivelse som er generert med svært høy visshet">
            <a:extLst>
              <a:ext uri="{FF2B5EF4-FFF2-40B4-BE49-F238E27FC236}">
                <a16:creationId xmlns:a16="http://schemas.microsoft.com/office/drawing/2014/main" xmlns="" id="{72067906-C8ED-494A-A1D3-3A72B84043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272695"/>
            <a:ext cx="12192000" cy="4258388"/>
          </a:xfrm>
          <a:prstGeom prst="rect">
            <a:avLst/>
          </a:prstGeom>
        </p:spPr>
      </p:pic>
      <p:sp>
        <p:nvSpPr>
          <p:cNvPr id="11" name="Rektangel 10">
            <a:extLst>
              <a:ext uri="{FF2B5EF4-FFF2-40B4-BE49-F238E27FC236}">
                <a16:creationId xmlns:a16="http://schemas.microsoft.com/office/drawing/2014/main" xmlns="" id="{2840DE31-23D0-424B-80C3-325D855D8AC8}"/>
              </a:ext>
            </a:extLst>
          </p:cNvPr>
          <p:cNvSpPr/>
          <p:nvPr userDrawn="1"/>
        </p:nvSpPr>
        <p:spPr>
          <a:xfrm>
            <a:off x="6102773" y="1272695"/>
            <a:ext cx="6089227" cy="4258388"/>
          </a:xfrm>
          <a:prstGeom prst="rect">
            <a:avLst/>
          </a:prstGeom>
          <a:solidFill>
            <a:srgbClr val="F2F2F2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n-NO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xmlns="" id="{36DDE0AA-800E-4B8B-A227-410D95C530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33066" y="1530773"/>
            <a:ext cx="5515187" cy="2644332"/>
          </a:xfrm>
        </p:spPr>
        <p:txBody>
          <a:bodyPr anchor="t" anchorCtr="0"/>
          <a:lstStyle>
            <a:lvl1pPr algn="l">
              <a:defRPr sz="60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xmlns="" id="{D24712E8-4599-41A1-B4D4-6B4BAE803D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33067" y="4348480"/>
            <a:ext cx="5515186" cy="1009228"/>
          </a:xfrm>
        </p:spPr>
        <p:txBody>
          <a:bodyPr>
            <a:normAutofit/>
          </a:bodyPr>
          <a:lstStyle>
            <a:lvl1pPr marL="0" indent="0" algn="l">
              <a:buNone/>
              <a:defRPr sz="3200" b="1">
                <a:solidFill>
                  <a:schemeClr val="accent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noProof="0"/>
              <a:t>Klikk for å redigere undertittelstil i malen</a:t>
            </a:r>
            <a:endParaRPr lang="nb-NO" noProof="0" dirty="0"/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xmlns="" id="{7FB44D55-01B8-4BE0-A407-A5D61DBF536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1469" y="4632964"/>
            <a:ext cx="4911055" cy="898119"/>
          </a:xfrm>
          <a:prstGeom prst="rect">
            <a:avLst/>
          </a:prstGeom>
        </p:spPr>
      </p:pic>
      <p:sp>
        <p:nvSpPr>
          <p:cNvPr id="17" name="Plassholder for tekst 16">
            <a:extLst>
              <a:ext uri="{FF2B5EF4-FFF2-40B4-BE49-F238E27FC236}">
                <a16:creationId xmlns:a16="http://schemas.microsoft.com/office/drawing/2014/main" xmlns="" id="{87105297-754A-4FDC-9401-68BA57AFEC4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1637" y="5812611"/>
            <a:ext cx="7982857" cy="5303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lang="nn-NO" b="0" dirty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algn="ctr"/>
            <a:r>
              <a:rPr lang="nb-NO" b="1" noProof="0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Her kan du sette inn dato / tittel</a:t>
            </a:r>
            <a:endParaRPr lang="nb-NO" noProof="0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23976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verskrift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xmlns="" id="{3D72B191-17DD-4B40-AF4A-FEF20AD42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xmlns="" id="{D2501A5F-6428-4750-90B0-19843AACA951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nb-NO" noProof="0" dirty="0"/>
              <a:t>Rediger </a:t>
            </a:r>
            <a:r>
              <a:rPr lang="nb-NO" noProof="0" dirty="0" err="1"/>
              <a:t>tekststilar</a:t>
            </a:r>
            <a:r>
              <a:rPr lang="nb-NO" noProof="0" dirty="0"/>
              <a:t> i malen</a:t>
            </a:r>
          </a:p>
          <a:p>
            <a:pPr lvl="1"/>
            <a:r>
              <a:rPr lang="nb-NO" noProof="0" dirty="0"/>
              <a:t>Andre nivå</a:t>
            </a:r>
          </a:p>
          <a:p>
            <a:pPr lvl="2"/>
            <a:r>
              <a:rPr lang="nb-NO" noProof="0" dirty="0"/>
              <a:t>Tredje nivå</a:t>
            </a:r>
          </a:p>
          <a:p>
            <a:pPr lvl="3"/>
            <a:r>
              <a:rPr lang="nb-NO" noProof="0" dirty="0"/>
              <a:t>Fjerde nivå</a:t>
            </a:r>
          </a:p>
          <a:p>
            <a:pPr lvl="4"/>
            <a:r>
              <a:rPr lang="nb-NO" noProof="0" dirty="0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xmlns="" id="{944CF3BD-58A5-4BC7-8634-C40760A08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18AFD-EFE2-49BC-9E8A-15D342EDD508}" type="datetimeFigureOut">
              <a:rPr lang="nn-NO" smtClean="0"/>
              <a:t>24.01.2018</a:t>
            </a:fld>
            <a:endParaRPr lang="nn-NO" dirty="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xmlns="" id="{3B6896F8-E53A-4A0B-883A-84236BE21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xmlns="" id="{0E0F4496-D4BD-4261-A365-92630C573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BFCB0-03F6-4593-BE27-C35F58C01B38}" type="slidenum">
              <a:rPr lang="nn-NO" smtClean="0"/>
              <a:t>‹#›</a:t>
            </a:fld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20881620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-tittel og egenvalg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bilde 11">
            <a:extLst>
              <a:ext uri="{FF2B5EF4-FFF2-40B4-BE49-F238E27FC236}">
                <a16:creationId xmlns:a16="http://schemas.microsoft.com/office/drawing/2014/main" xmlns="" id="{23259739-495A-428E-AC82-771478C4E4D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1273175"/>
            <a:ext cx="6102773" cy="4257675"/>
          </a:xfrm>
        </p:spPr>
        <p:txBody>
          <a:bodyPr/>
          <a:lstStyle/>
          <a:p>
            <a:r>
              <a:rPr lang="nb-NO" noProof="0" dirty="0"/>
              <a:t>Klikk på ikonet for å </a:t>
            </a:r>
            <a:r>
              <a:rPr lang="nb-NO" noProof="0" dirty="0" err="1"/>
              <a:t>leggje</a:t>
            </a:r>
            <a:r>
              <a:rPr lang="nb-NO" noProof="0" dirty="0"/>
              <a:t> til </a:t>
            </a:r>
            <a:r>
              <a:rPr lang="nb-NO" noProof="0" dirty="0" err="1"/>
              <a:t>eit</a:t>
            </a:r>
            <a:r>
              <a:rPr lang="nb-NO" noProof="0" dirty="0"/>
              <a:t> </a:t>
            </a:r>
            <a:r>
              <a:rPr lang="nb-NO" noProof="0" dirty="0" err="1"/>
              <a:t>bilete</a:t>
            </a:r>
            <a:endParaRPr lang="nb-NO" noProof="0" dirty="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xmlns="" id="{57EA4DFE-C24F-4F72-B1A9-B6A57E8D00B6}"/>
              </a:ext>
            </a:extLst>
          </p:cNvPr>
          <p:cNvSpPr/>
          <p:nvPr userDrawn="1"/>
        </p:nvSpPr>
        <p:spPr>
          <a:xfrm>
            <a:off x="6102773" y="1272695"/>
            <a:ext cx="6089227" cy="4258388"/>
          </a:xfrm>
          <a:prstGeom prst="rect">
            <a:avLst/>
          </a:prstGeom>
          <a:solidFill>
            <a:srgbClr val="F2F2F2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n-NO" dirty="0"/>
          </a:p>
        </p:txBody>
      </p:sp>
      <p:sp>
        <p:nvSpPr>
          <p:cNvPr id="8" name="Tittel 1">
            <a:extLst>
              <a:ext uri="{FF2B5EF4-FFF2-40B4-BE49-F238E27FC236}">
                <a16:creationId xmlns:a16="http://schemas.microsoft.com/office/drawing/2014/main" xmlns="" id="{03FAAEF8-0A6C-483C-B30C-9100668039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33066" y="1530773"/>
            <a:ext cx="5515187" cy="2644332"/>
          </a:xfrm>
        </p:spPr>
        <p:txBody>
          <a:bodyPr anchor="t" anchorCtr="0"/>
          <a:lstStyle>
            <a:lvl1pPr algn="l">
              <a:defRPr sz="60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9" name="Undertittel 2">
            <a:extLst>
              <a:ext uri="{FF2B5EF4-FFF2-40B4-BE49-F238E27FC236}">
                <a16:creationId xmlns:a16="http://schemas.microsoft.com/office/drawing/2014/main" xmlns="" id="{EF8A2C35-A7B7-4579-86FB-C3F5268E19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33067" y="4348480"/>
            <a:ext cx="5515186" cy="1009228"/>
          </a:xfrm>
        </p:spPr>
        <p:txBody>
          <a:bodyPr>
            <a:normAutofit/>
          </a:bodyPr>
          <a:lstStyle>
            <a:lvl1pPr marL="0" indent="0" algn="l">
              <a:buNone/>
              <a:defRPr sz="3200" b="1">
                <a:solidFill>
                  <a:schemeClr val="accent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noProof="0"/>
              <a:t>Klikk for å redigere undertittelstil i malen</a:t>
            </a:r>
            <a:endParaRPr lang="nb-NO" noProof="0" dirty="0"/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xmlns="" id="{0B18E838-7A2F-40D5-9456-0D34911F8F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1469" y="4632964"/>
            <a:ext cx="4911055" cy="898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3505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t bilde/tekst/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dato 2">
            <a:extLst>
              <a:ext uri="{FF2B5EF4-FFF2-40B4-BE49-F238E27FC236}">
                <a16:creationId xmlns:a16="http://schemas.microsoft.com/office/drawing/2014/main" xmlns="" id="{6C7907DA-EC4B-42AB-A32B-A0B4E341D8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18AFD-EFE2-49BC-9E8A-15D342EDD508}" type="datetimeFigureOut">
              <a:rPr lang="nn-NO" smtClean="0"/>
              <a:t>24.01.2018</a:t>
            </a:fld>
            <a:endParaRPr lang="nn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xmlns="" id="{CBE2D8E6-F473-40FD-8A5F-F4B71CBF2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noProof="0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xmlns="" id="{4225032F-9E83-4AF8-B36C-A25C8EC3E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BFCB0-03F6-4593-BE27-C35F58C01B38}" type="slidenum">
              <a:rPr lang="nn-NO" smtClean="0"/>
              <a:t>‹#›</a:t>
            </a:fld>
            <a:endParaRPr lang="nn-NO" dirty="0"/>
          </a:p>
        </p:txBody>
      </p:sp>
      <p:sp>
        <p:nvSpPr>
          <p:cNvPr id="9" name="Plassholder for innhold 8">
            <a:extLst>
              <a:ext uri="{FF2B5EF4-FFF2-40B4-BE49-F238E27FC236}">
                <a16:creationId xmlns:a16="http://schemas.microsoft.com/office/drawing/2014/main" xmlns="" id="{EF16D78C-533D-48D0-A2C4-528B16180EE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36575" y="493713"/>
            <a:ext cx="11045825" cy="5254625"/>
          </a:xfrm>
        </p:spPr>
        <p:txBody>
          <a:bodyPr/>
          <a:lstStyle/>
          <a:p>
            <a:pPr lvl="0"/>
            <a:r>
              <a:rPr lang="nb-NO" noProof="0" dirty="0"/>
              <a:t>Rediger </a:t>
            </a:r>
            <a:r>
              <a:rPr lang="nb-NO" noProof="0" dirty="0" err="1"/>
              <a:t>tekststilar</a:t>
            </a:r>
            <a:r>
              <a:rPr lang="nb-NO" noProof="0" dirty="0"/>
              <a:t> i malen</a:t>
            </a:r>
          </a:p>
          <a:p>
            <a:pPr lvl="1"/>
            <a:r>
              <a:rPr lang="nb-NO" noProof="0" dirty="0"/>
              <a:t>Andre nivå</a:t>
            </a:r>
          </a:p>
          <a:p>
            <a:pPr lvl="2"/>
            <a:r>
              <a:rPr lang="nb-NO" noProof="0" dirty="0"/>
              <a:t>Tredje nivå</a:t>
            </a:r>
          </a:p>
          <a:p>
            <a:pPr lvl="3"/>
            <a:r>
              <a:rPr lang="nb-NO" noProof="0" dirty="0"/>
              <a:t>Fjerde nivå</a:t>
            </a:r>
          </a:p>
          <a:p>
            <a:pPr lvl="4"/>
            <a:r>
              <a:rPr lang="nb-NO" noProof="0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40194966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xmlns="" id="{13A89372-DAD1-4D61-82B6-E9A20C78F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xmlns="" id="{A9CF3BFE-759B-441F-8D58-11F41A07C34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17865" y="1810524"/>
            <a:ext cx="5403541" cy="3853429"/>
          </a:xfrm>
        </p:spPr>
        <p:txBody>
          <a:bodyPr/>
          <a:lstStyle/>
          <a:p>
            <a:pPr lvl="0"/>
            <a:r>
              <a:rPr lang="nb-NO" noProof="0"/>
              <a:t>Rediger tekststilar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xmlns="" id="{0CE3EBDD-3BEE-4AA1-A1B8-ADE2BB2F43AB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82432" y="1810524"/>
            <a:ext cx="5401570" cy="3853429"/>
          </a:xfrm>
        </p:spPr>
        <p:txBody>
          <a:bodyPr/>
          <a:lstStyle/>
          <a:p>
            <a:pPr lvl="0"/>
            <a:r>
              <a:rPr lang="nb-NO" noProof="0"/>
              <a:t>Rediger tekststilar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xmlns="" id="{704C20B2-24CF-4AB2-B75B-51C45B9DC5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18AFD-EFE2-49BC-9E8A-15D342EDD508}" type="datetimeFigureOut">
              <a:rPr lang="nb-NO" noProof="0" smtClean="0"/>
              <a:t>24.01.2018</a:t>
            </a:fld>
            <a:endParaRPr lang="nb-NO" noProof="0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xmlns="" id="{694B4BF3-EF9F-4C6B-8B20-3A6626A64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78636" y="6314316"/>
            <a:ext cx="3340101" cy="365125"/>
          </a:xfrm>
        </p:spPr>
        <p:txBody>
          <a:bodyPr/>
          <a:lstStyle/>
          <a:p>
            <a:endParaRPr lang="nb-NO" noProof="0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xmlns="" id="{208FC0E8-828C-4A52-9F62-C5F694D4A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BFCB0-03F6-4593-BE27-C35F58C01B38}" type="slidenum">
              <a:rPr lang="nb-NO" noProof="0" smtClean="0"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3523305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xmlns="" id="{D1A3DE25-3986-4268-87A6-DCFD8E73B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783" y="457200"/>
            <a:ext cx="5132433" cy="1154872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xmlns="" id="{3BC3CD66-2923-4C0F-9E79-3FC724B4833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872480" y="457201"/>
            <a:ext cx="5795737" cy="520083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noProof="0"/>
              <a:t>Rediger tekststilar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xmlns="" id="{37DB2B8E-FE0C-4BB6-99C9-FA22DCD6490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523783" y="1808480"/>
            <a:ext cx="5132433" cy="384955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noProof="0"/>
              <a:t>Rediger tekststilar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xmlns="" id="{9F934A42-694C-4415-A5A9-5A424EC94B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18AFD-EFE2-49BC-9E8A-15D342EDD508}" type="datetimeFigureOut">
              <a:rPr lang="nb-NO" noProof="0" smtClean="0"/>
              <a:t>24.01.2018</a:t>
            </a:fld>
            <a:endParaRPr lang="nb-NO" noProof="0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xmlns="" id="{A9C1860C-806F-4E50-82E1-646AD42D7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noProof="0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xmlns="" id="{0FFD35DA-F38E-4109-BEFD-9993C584B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BFCB0-03F6-4593-BE27-C35F58C01B38}" type="slidenum">
              <a:rPr lang="nb-NO" noProof="0" smtClean="0"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25687092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xmlns="" id="{84EEEA70-B140-4826-B76E-CB47ECCB8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028" y="428942"/>
            <a:ext cx="5088480" cy="1126614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xmlns="" id="{35782621-EDDB-4E05-8FB9-D48CC6C9FBD9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933243" y="428943"/>
            <a:ext cx="5734975" cy="52113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noProof="0"/>
              <a:t>Klikk på ikonet for å leggje til eit bilete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xmlns="" id="{1A9E23E9-B9D8-4B18-AEB8-0C2786570879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506028" y="1862667"/>
            <a:ext cx="5088479" cy="377761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noProof="0"/>
              <a:t>Rediger tekststilar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xmlns="" id="{2762F9DD-67C3-4DCC-B25C-544DFA102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18AFD-EFE2-49BC-9E8A-15D342EDD508}" type="datetimeFigureOut">
              <a:rPr lang="nb-NO" noProof="0" smtClean="0"/>
              <a:t>24.01.2018</a:t>
            </a:fld>
            <a:endParaRPr lang="nb-NO" noProof="0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xmlns="" id="{954A31A0-594C-47EF-8C96-78ADC412A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noProof="0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xmlns="" id="{2D08537B-CB04-4F27-9DAF-EABC07179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BFCB0-03F6-4593-BE27-C35F58C01B38}" type="slidenum">
              <a:rPr lang="nb-NO" noProof="0" smtClean="0"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2434786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xmlns="" id="{3040C709-D737-4A9F-ABD5-8780D4EE7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01" y="365125"/>
            <a:ext cx="11150353" cy="1274285"/>
          </a:xfrm>
        </p:spPr>
        <p:txBody>
          <a:bodyPr/>
          <a:lstStyle/>
          <a:p>
            <a:r>
              <a:rPr lang="nb-NO" noProof="0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xmlns="" id="{76348267-8263-44B6-8EA5-047B7EC291E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3388" y="1686415"/>
            <a:ext cx="539801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noProof="0"/>
              <a:t>Rediger tekststilar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xmlns="" id="{60377B8C-D806-4A6B-96F4-8205F1E47FA0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523388" y="2557333"/>
            <a:ext cx="5398018" cy="3200308"/>
          </a:xfrm>
        </p:spPr>
        <p:txBody>
          <a:bodyPr/>
          <a:lstStyle/>
          <a:p>
            <a:pPr lvl="0"/>
            <a:r>
              <a:rPr lang="nb-NO" noProof="0"/>
              <a:t>Rediger tekststilar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xmlns="" id="{32DE7D9C-11F2-4AA5-B794-7D121A2CB4C0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270594" y="1686415"/>
            <a:ext cx="5409460" cy="76505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noProof="0"/>
              <a:t>Rediger tekststilar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xmlns="" id="{B840C76C-951E-47CC-A7A9-961E7AE184B9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270594" y="2557332"/>
            <a:ext cx="5409460" cy="3200308"/>
          </a:xfrm>
        </p:spPr>
        <p:txBody>
          <a:bodyPr/>
          <a:lstStyle/>
          <a:p>
            <a:pPr lvl="0"/>
            <a:r>
              <a:rPr lang="nb-NO" noProof="0"/>
              <a:t>Rediger tekststilar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xmlns="" id="{F8CAF4AB-35A9-4BCC-A940-C316A3906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18AFD-EFE2-49BC-9E8A-15D342EDD508}" type="datetimeFigureOut">
              <a:rPr lang="nb-NO" noProof="0" smtClean="0"/>
              <a:t>24.01.2018</a:t>
            </a:fld>
            <a:endParaRPr lang="nb-NO" noProof="0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xmlns="" id="{A27DC983-6F4A-4919-A186-0BAE4D432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78636" y="6314316"/>
            <a:ext cx="3340101" cy="365125"/>
          </a:xfrm>
        </p:spPr>
        <p:txBody>
          <a:bodyPr/>
          <a:lstStyle/>
          <a:p>
            <a:endParaRPr lang="nb-NO" noProof="0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xmlns="" id="{E99230E0-741D-4B61-B193-053DDFBF0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BFCB0-03F6-4593-BE27-C35F58C01B38}" type="slidenum">
              <a:rPr lang="nb-NO" noProof="0" smtClean="0"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11446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xmlns="" id="{FFEA717A-01D1-4C29-8A23-9E425A0AD1C7}"/>
              </a:ext>
            </a:extLst>
          </p:cNvPr>
          <p:cNvSpPr/>
          <p:nvPr userDrawn="1"/>
        </p:nvSpPr>
        <p:spPr>
          <a:xfrm>
            <a:off x="8856980" y="5569857"/>
            <a:ext cx="3082834" cy="9896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0457899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us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dato 2">
            <a:extLst>
              <a:ext uri="{FF2B5EF4-FFF2-40B4-BE49-F238E27FC236}">
                <a16:creationId xmlns:a16="http://schemas.microsoft.com/office/drawing/2014/main" xmlns="" id="{21148402-F01B-48DA-A56B-57A42CC9CA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18AFD-EFE2-49BC-9E8A-15D342EDD508}" type="datetimeFigureOut">
              <a:rPr lang="nn-NO" smtClean="0"/>
              <a:t>24.01.2018</a:t>
            </a:fld>
            <a:endParaRPr lang="nn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xmlns="" id="{CB8268BC-2761-47F4-8329-BDFA9ABCE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xmlns="" id="{37DA48CA-5EF4-4812-8D94-AF8D40FB14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BFCB0-03F6-4593-BE27-C35F58C01B38}" type="slidenum">
              <a:rPr lang="nn-NO" smtClean="0"/>
              <a:t>‹#›</a:t>
            </a:fld>
            <a:endParaRPr lang="nn-NO" dirty="0"/>
          </a:p>
        </p:txBody>
      </p:sp>
      <p:pic>
        <p:nvPicPr>
          <p:cNvPr id="9" name="Bilde 8" descr="Et bilde som inneholder himmel, utendørs, spor, går&#10;&#10;Beskrivelse som er generert med svært høy visshet">
            <a:extLst>
              <a:ext uri="{FF2B5EF4-FFF2-40B4-BE49-F238E27FC236}">
                <a16:creationId xmlns:a16="http://schemas.microsoft.com/office/drawing/2014/main" xmlns="" id="{86FDB46A-4B1A-4270-A029-44CB0C368B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xmlns="" id="{208B0788-1F1B-4F61-A9A5-191A0A247DB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9744" y="5957301"/>
            <a:ext cx="5065486" cy="1079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5652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usebil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 descr="Et bilde som inneholder himmel, gress, vei, bilvei&#10;&#10;Beskrivelse som er generert med svært høy visshet">
            <a:extLst>
              <a:ext uri="{FF2B5EF4-FFF2-40B4-BE49-F238E27FC236}">
                <a16:creationId xmlns:a16="http://schemas.microsoft.com/office/drawing/2014/main" xmlns="" id="{C51122A6-1061-4689-901D-C61B35C9624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xmlns="" id="{ADF8E552-1619-4349-9888-C6EE273A58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43459" y="5971817"/>
            <a:ext cx="5065486" cy="88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5448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usebil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himmel, utendørs, bilvei, motorvei&#10;&#10;Beskrivelse som er generert med svært høy visshet">
            <a:extLst>
              <a:ext uri="{FF2B5EF4-FFF2-40B4-BE49-F238E27FC236}">
                <a16:creationId xmlns:a16="http://schemas.microsoft.com/office/drawing/2014/main" xmlns="" id="{8BC75709-5CAD-42BC-AE88-BA174349342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-1199702"/>
            <a:ext cx="12192000" cy="8057702"/>
          </a:xfrm>
          <a:prstGeom prst="rect">
            <a:avLst/>
          </a:prstGeom>
        </p:spPr>
      </p:pic>
      <p:pic>
        <p:nvPicPr>
          <p:cNvPr id="4" name="Bilde 9">
            <a:extLst>
              <a:ext uri="{FF2B5EF4-FFF2-40B4-BE49-F238E27FC236}">
                <a16:creationId xmlns:a16="http://schemas.microsoft.com/office/drawing/2014/main" xmlns="" id="{26A8877B-09E9-43DD-B41F-EF223769756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75259" y="-1199702"/>
            <a:ext cx="5065486" cy="977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7524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xmlns="" id="{068D6930-56EF-4C08-B8E4-CD86A467C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xmlns="" id="{92904B96-4B65-4710-8D49-1C660B4A361C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nb-NO" noProof="0"/>
              <a:t>Rediger tekststilar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xmlns="" id="{467D302D-7247-466E-96F0-F4AC99F57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18AFD-EFE2-49BC-9E8A-15D342EDD508}" type="datetimeFigureOut">
              <a:rPr lang="nb-NO" noProof="0" smtClean="0"/>
              <a:t>24.01.2018</a:t>
            </a:fld>
            <a:endParaRPr lang="nb-NO" noProof="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xmlns="" id="{0599C033-8ABB-4448-B020-A76C2C262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noProof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xmlns="" id="{782EAA3E-0E3D-4CB2-B146-6DCDEF2CC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BFCB0-03F6-4593-BE27-C35F58C01B38}" type="slidenum">
              <a:rPr lang="nb-NO" noProof="0" smtClean="0"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29408181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xmlns="" id="{960FC46B-2498-42A8-A4D3-B1775C81C4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19354" y="365125"/>
            <a:ext cx="2628900" cy="5811838"/>
          </a:xfrm>
        </p:spPr>
        <p:txBody>
          <a:bodyPr vert="eaVert"/>
          <a:lstStyle/>
          <a:p>
            <a:r>
              <a:rPr lang="nb-NO" noProof="0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xmlns="" id="{F89778D6-7EC4-45EE-89A6-ACF7B4B23D2F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1849120" y="365125"/>
            <a:ext cx="7136554" cy="5811838"/>
          </a:xfrm>
        </p:spPr>
        <p:txBody>
          <a:bodyPr vert="eaVert"/>
          <a:lstStyle/>
          <a:p>
            <a:pPr lvl="0"/>
            <a:r>
              <a:rPr lang="nb-NO" noProof="0"/>
              <a:t>Rediger tekststilar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xmlns="" id="{ACE115BC-649A-4C90-B6C3-1CE243694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18AFD-EFE2-49BC-9E8A-15D342EDD508}" type="datetimeFigureOut">
              <a:rPr lang="nb-NO" noProof="0" smtClean="0"/>
              <a:t>24.01.2018</a:t>
            </a:fld>
            <a:endParaRPr lang="nb-NO" noProof="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xmlns="" id="{491CA318-72D6-42D8-BD3F-372A5C3E63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noProof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xmlns="" id="{DEA1CC63-530D-492B-AC29-05C2D6D81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BFCB0-03F6-4593-BE27-C35F58C01B38}" type="slidenum">
              <a:rPr lang="nb-NO" noProof="0" smtClean="0"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34029403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3"/>
          </p:nvPr>
        </p:nvSpPr>
        <p:spPr>
          <a:xfrm>
            <a:off x="1700374" y="699473"/>
            <a:ext cx="7590375" cy="354711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ED9300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2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1294078" y="6160824"/>
            <a:ext cx="346297" cy="151892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DDE8D9C2-5F05-44EF-B7C1-1B71CE36FE82}" type="slidenum">
              <a:rPr lang="nb-NO" smtClean="0"/>
              <a:t>‹#›</a:t>
            </a:fld>
            <a:endParaRPr lang="nb-NO"/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345268" y="6385408"/>
            <a:ext cx="1367763" cy="172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900" b="0" spc="80" baseline="0">
                <a:solidFill>
                  <a:schemeClr val="bg1"/>
                </a:solidFill>
              </a:defRPr>
            </a:lvl1pPr>
          </a:lstStyle>
          <a:p>
            <a:fld id="{91C1BDA6-6FC7-4031-B0EE-715EEFBF688C}" type="datetime1">
              <a:rPr lang="nb-NO" smtClean="0"/>
              <a:t>24.01.2018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2102829" y="6374165"/>
            <a:ext cx="9663117" cy="17216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Bunntekst</a:t>
            </a:r>
          </a:p>
        </p:txBody>
      </p:sp>
    </p:spTree>
    <p:extLst>
      <p:ext uri="{BB962C8B-B14F-4D97-AF65-F5344CB8AC3E}">
        <p14:creationId xmlns:p14="http://schemas.microsoft.com/office/powerpoint/2010/main" val="12502542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3"/>
          </p:nvPr>
        </p:nvSpPr>
        <p:spPr>
          <a:xfrm>
            <a:off x="1700374" y="699473"/>
            <a:ext cx="7590375" cy="354711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ED9300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2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1294078" y="6160824"/>
            <a:ext cx="346297" cy="151892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DDE8D9C2-5F05-44EF-B7C1-1B71CE36FE82}" type="slidenum">
              <a:rPr lang="nb-NO" smtClean="0"/>
              <a:t>‹#›</a:t>
            </a:fld>
            <a:endParaRPr lang="nb-NO"/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345268" y="6385408"/>
            <a:ext cx="1367763" cy="172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900" b="0" spc="80" baseline="0">
                <a:solidFill>
                  <a:schemeClr val="bg1"/>
                </a:solidFill>
              </a:defRPr>
            </a:lvl1pPr>
          </a:lstStyle>
          <a:p>
            <a:fld id="{91C1BDA6-6FC7-4031-B0EE-715EEFBF688C}" type="datetime1">
              <a:rPr lang="nb-NO" smtClean="0"/>
              <a:t>24.01.2018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2102829" y="6374165"/>
            <a:ext cx="9663117" cy="17216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Bunntekst</a:t>
            </a:r>
          </a:p>
        </p:txBody>
      </p:sp>
    </p:spTree>
    <p:extLst>
      <p:ext uri="{BB962C8B-B14F-4D97-AF65-F5344CB8AC3E}">
        <p14:creationId xmlns:p14="http://schemas.microsoft.com/office/powerpoint/2010/main" val="27398456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_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3"/>
          </p:nvPr>
        </p:nvSpPr>
        <p:spPr>
          <a:xfrm>
            <a:off x="1700374" y="699473"/>
            <a:ext cx="7590375" cy="354711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ED9300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2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1294078" y="6160824"/>
            <a:ext cx="346297" cy="151892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DDE8D9C2-5F05-44EF-B7C1-1B71CE36FE82}" type="slidenum">
              <a:rPr lang="nb-NO" smtClean="0"/>
              <a:t>‹#›</a:t>
            </a:fld>
            <a:endParaRPr lang="nb-NO"/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345268" y="6385408"/>
            <a:ext cx="1367763" cy="172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900" b="0" spc="80" baseline="0">
                <a:solidFill>
                  <a:schemeClr val="bg1"/>
                </a:solidFill>
              </a:defRPr>
            </a:lvl1pPr>
          </a:lstStyle>
          <a:p>
            <a:fld id="{91C1BDA6-6FC7-4031-B0EE-715EEFBF688C}" type="datetime1">
              <a:rPr lang="nb-NO" smtClean="0"/>
              <a:t>24.01.2018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2102829" y="6374165"/>
            <a:ext cx="9663117" cy="17216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Bunntekst</a:t>
            </a:r>
          </a:p>
        </p:txBody>
      </p:sp>
    </p:spTree>
    <p:extLst>
      <p:ext uri="{BB962C8B-B14F-4D97-AF65-F5344CB8AC3E}">
        <p14:creationId xmlns:p14="http://schemas.microsoft.com/office/powerpoint/2010/main" val="96268615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3"/>
          </p:nvPr>
        </p:nvSpPr>
        <p:spPr>
          <a:xfrm>
            <a:off x="1700374" y="699473"/>
            <a:ext cx="7590375" cy="354711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ED9300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2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1294078" y="6160824"/>
            <a:ext cx="346297" cy="151892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DDE8D9C2-5F05-44EF-B7C1-1B71CE36FE82}" type="slidenum">
              <a:rPr lang="nb-NO" smtClean="0"/>
              <a:t>‹#›</a:t>
            </a:fld>
            <a:endParaRPr lang="nb-NO"/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345268" y="6385408"/>
            <a:ext cx="1367763" cy="172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900" b="0" spc="80" baseline="0">
                <a:solidFill>
                  <a:schemeClr val="bg1"/>
                </a:solidFill>
              </a:defRPr>
            </a:lvl1pPr>
          </a:lstStyle>
          <a:p>
            <a:fld id="{91C1BDA6-6FC7-4031-B0EE-715EEFBF688C}" type="datetime1">
              <a:rPr lang="nb-NO" smtClean="0"/>
              <a:t>24.01.2018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2102829" y="6374165"/>
            <a:ext cx="9663117" cy="17216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Bunntekst</a:t>
            </a:r>
          </a:p>
        </p:txBody>
      </p:sp>
    </p:spTree>
    <p:extLst>
      <p:ext uri="{BB962C8B-B14F-4D97-AF65-F5344CB8AC3E}">
        <p14:creationId xmlns:p14="http://schemas.microsoft.com/office/powerpoint/2010/main" val="11407393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Forside m/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1727701" y="1951084"/>
            <a:ext cx="10078249" cy="260719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274" tIns="32136" rIns="64274" bIns="32136" rtlCol="0" anchor="ctr"/>
          <a:lstStyle/>
          <a:p>
            <a:pPr algn="ctr"/>
            <a:endParaRPr lang="nb-NO" sz="1800"/>
          </a:p>
        </p:txBody>
      </p:sp>
      <p:sp>
        <p:nvSpPr>
          <p:cNvPr id="9" name="Rektangel 8"/>
          <p:cNvSpPr/>
          <p:nvPr/>
        </p:nvSpPr>
        <p:spPr>
          <a:xfrm>
            <a:off x="337502" y="1948927"/>
            <a:ext cx="1391759" cy="260719"/>
          </a:xfrm>
          <a:prstGeom prst="rect">
            <a:avLst/>
          </a:prstGeom>
          <a:solidFill>
            <a:srgbClr val="ED9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274" tIns="32136" rIns="64274" bIns="32136" rtlCol="0" anchor="ctr"/>
          <a:lstStyle/>
          <a:p>
            <a:pPr algn="ctr"/>
            <a:endParaRPr lang="nb-NO" sz="1800"/>
          </a:p>
        </p:txBody>
      </p:sp>
      <p:sp>
        <p:nvSpPr>
          <p:cNvPr id="15" name="Plassholder for bilde 14"/>
          <p:cNvSpPr>
            <a:spLocks noGrp="1"/>
          </p:cNvSpPr>
          <p:nvPr>
            <p:ph type="pic" sz="quarter" idx="12" hasCustomPrompt="1"/>
          </p:nvPr>
        </p:nvSpPr>
        <p:spPr>
          <a:xfrm>
            <a:off x="337504" y="2480626"/>
            <a:ext cx="11475000" cy="4136062"/>
          </a:xfrm>
          <a:noFill/>
        </p:spPr>
        <p:txBody>
          <a:bodyPr tIns="1644764"/>
          <a:lstStyle>
            <a:lvl1pPr algn="ctr">
              <a:buNone/>
              <a:defRPr baseline="0"/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2048627" y="1380605"/>
            <a:ext cx="7827797" cy="502024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2048624" y="1099100"/>
            <a:ext cx="7827795" cy="339502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ED9300"/>
                </a:solidFill>
              </a:defRPr>
            </a:lvl1pPr>
            <a:lvl2pPr marL="4570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0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0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0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1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1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337504" y="1993710"/>
            <a:ext cx="1389851" cy="172125"/>
          </a:xfrm>
        </p:spPr>
        <p:txBody>
          <a:bodyPr/>
          <a:lstStyle>
            <a:lvl1pPr>
              <a:defRPr spc="80" baseline="0"/>
            </a:lvl1pPr>
          </a:lstStyle>
          <a:p>
            <a:fld id="{44F90966-7596-4402-AE20-F46E6732D616}" type="datetime1">
              <a:rPr lang="nb-NO" smtClean="0"/>
              <a:t>24.01.2018</a:t>
            </a:fld>
            <a:endParaRPr lang="nb-NO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0318" y="-5421"/>
            <a:ext cx="2011684" cy="88297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421"/>
            <a:ext cx="1805944" cy="1808801"/>
          </a:xfrm>
          <a:prstGeom prst="rect">
            <a:avLst/>
          </a:prstGeom>
        </p:spPr>
      </p:pic>
      <p:sp>
        <p:nvSpPr>
          <p:cNvPr id="11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2063552" y="1995360"/>
            <a:ext cx="9663117" cy="17216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Bunntekst</a:t>
            </a:r>
          </a:p>
        </p:txBody>
      </p:sp>
    </p:spTree>
    <p:extLst>
      <p:ext uri="{BB962C8B-B14F-4D97-AF65-F5344CB8AC3E}">
        <p14:creationId xmlns:p14="http://schemas.microsoft.com/office/powerpoint/2010/main" val="2972965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xmlns="" id="{D8911156-EECA-48D3-901E-50E09C89A7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65" y="365125"/>
            <a:ext cx="1116613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noProof="0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xmlns="" id="{C2C2A1DB-8FC3-48DD-B3EE-727DE2D420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7865" y="1820438"/>
            <a:ext cx="11166135" cy="39382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xmlns="" id="{10292DC3-1D69-4F74-8367-F222993CC7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849120" y="6131752"/>
            <a:ext cx="22267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E18AFD-EFE2-49BC-9E8A-15D342EDD508}" type="datetimeFigureOut">
              <a:rPr lang="nb-NO" noProof="0" smtClean="0"/>
              <a:t>24.01.2018</a:t>
            </a:fld>
            <a:endParaRPr lang="nb-NO" noProof="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xmlns="" id="{F7EB7E0D-8D95-40C2-8D8E-C15401655B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49489" y="6131751"/>
            <a:ext cx="22381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 noProof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xmlns="" id="{2A0826D7-FDE1-4A66-971E-7C0FF69791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143" y="6131753"/>
            <a:ext cx="8375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4BFCB0-03F6-4593-BE27-C35F58C01B38}" type="slidenum">
              <a:rPr lang="nb-NO" noProof="0" smtClean="0"/>
              <a:t>‹#›</a:t>
            </a:fld>
            <a:endParaRPr lang="nb-NO" noProof="0"/>
          </a:p>
        </p:txBody>
      </p:sp>
      <p:pic>
        <p:nvPicPr>
          <p:cNvPr id="7" name="Bilde 6" descr="Et bilde som inneholder objekt, klokke&#10;&#10;Beskrivelse som er generert med svært høy visshet">
            <a:extLst>
              <a:ext uri="{FF2B5EF4-FFF2-40B4-BE49-F238E27FC236}">
                <a16:creationId xmlns:a16="http://schemas.microsoft.com/office/drawing/2014/main" xmlns="" id="{2EC9B2E2-9A34-4E15-8A18-2A0F6AC896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249"/>
          <a:stretch/>
        </p:blipFill>
        <p:spPr>
          <a:xfrm>
            <a:off x="9274629" y="5712956"/>
            <a:ext cx="2409371" cy="783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849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1" r:id="rId3"/>
    <p:sldLayoutId id="2147483660" r:id="rId4"/>
    <p:sldLayoutId id="2147483652" r:id="rId5"/>
    <p:sldLayoutId id="2147483656" r:id="rId6"/>
    <p:sldLayoutId id="2147483657" r:id="rId7"/>
    <p:sldLayoutId id="2147483653" r:id="rId8"/>
    <p:sldLayoutId id="2147483655" r:id="rId9"/>
    <p:sldLayoutId id="2147483662" r:id="rId10"/>
    <p:sldLayoutId id="2147483663" r:id="rId11"/>
    <p:sldLayoutId id="2147483664" r:id="rId12"/>
    <p:sldLayoutId id="2147483658" r:id="rId13"/>
    <p:sldLayoutId id="2147483659" r:id="rId14"/>
    <p:sldLayoutId id="2147483665" r:id="rId15"/>
    <p:sldLayoutId id="2147483666" r:id="rId16"/>
    <p:sldLayoutId id="2147483667" r:id="rId17"/>
    <p:sldLayoutId id="2147483668" r:id="rId18"/>
    <p:sldLayoutId id="2147483669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hordfast.no/" TargetMode="Externa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xmlns="" id="{5C7C55E1-6965-4485-BE96-1F60E18447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33066" y="2107095"/>
            <a:ext cx="5515187" cy="2068009"/>
          </a:xfrm>
        </p:spPr>
        <p:txBody>
          <a:bodyPr>
            <a:normAutofit/>
          </a:bodyPr>
          <a:lstStyle/>
          <a:p>
            <a:pPr algn="ctr"/>
            <a:r>
              <a:rPr lang="nb-NO" sz="4400" dirty="0"/>
              <a:t>Presentasjon av </a:t>
            </a:r>
            <a:r>
              <a:rPr lang="nb-NO" sz="4400" dirty="0" err="1"/>
              <a:t>Hordfast</a:t>
            </a:r>
            <a:endParaRPr lang="nb-NO" sz="4400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xmlns="" id="{3C12AC0F-63FD-43BA-AA38-C2797A052D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33067" y="3863130"/>
            <a:ext cx="5515186" cy="1494578"/>
          </a:xfrm>
        </p:spPr>
        <p:txBody>
          <a:bodyPr>
            <a:normAutofit/>
          </a:bodyPr>
          <a:lstStyle/>
          <a:p>
            <a:pPr algn="ctr"/>
            <a:r>
              <a:rPr lang="nb-NO" dirty="0"/>
              <a:t>Frokostmøte</a:t>
            </a:r>
          </a:p>
          <a:p>
            <a:pPr algn="ctr"/>
            <a:r>
              <a:rPr lang="nb-NO" dirty="0"/>
              <a:t>Stord næringsråd</a:t>
            </a:r>
          </a:p>
        </p:txBody>
      </p:sp>
      <p:sp>
        <p:nvSpPr>
          <p:cNvPr id="4" name="Plasshaldar for tekst 3">
            <a:extLst>
              <a:ext uri="{FF2B5EF4-FFF2-40B4-BE49-F238E27FC236}">
                <a16:creationId xmlns:a16="http://schemas.microsoft.com/office/drawing/2014/main" xmlns="" id="{3703DA4F-5304-4F5E-A865-52CB2CA16E5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b-NO" dirty="0"/>
              <a:t>25. Januar 2018</a:t>
            </a:r>
          </a:p>
        </p:txBody>
      </p:sp>
    </p:spTree>
    <p:extLst>
      <p:ext uri="{BB962C8B-B14F-4D97-AF65-F5344CB8AC3E}">
        <p14:creationId xmlns:p14="http://schemas.microsoft.com/office/powerpoint/2010/main" val="23701464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ssholder for bilde 5" descr="Et bilde som inneholder himmel, utendørs, spor, går&#10;&#10;Beskrivelse som er generert med svært høy visshet">
            <a:extLst>
              <a:ext uri="{FF2B5EF4-FFF2-40B4-BE49-F238E27FC236}">
                <a16:creationId xmlns:a16="http://schemas.microsoft.com/office/drawing/2014/main" xmlns="" id="{0BDE8477-080E-4C7E-A229-610DE6C833F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ittel 2">
            <a:extLst>
              <a:ext uri="{FF2B5EF4-FFF2-40B4-BE49-F238E27FC236}">
                <a16:creationId xmlns:a16="http://schemas.microsoft.com/office/drawing/2014/main" xmlns="" id="{11852C50-A689-4D6E-A996-55B0AF863C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33066" y="1530773"/>
            <a:ext cx="5515187" cy="736177"/>
          </a:xfrm>
        </p:spPr>
        <p:txBody>
          <a:bodyPr>
            <a:noAutofit/>
          </a:bodyPr>
          <a:lstStyle/>
          <a:p>
            <a:r>
              <a:rPr lang="nb-NO" sz="3600" cap="all" dirty="0"/>
              <a:t>Pådriveren Hordfast AS</a:t>
            </a:r>
          </a:p>
        </p:txBody>
      </p:sp>
      <p:sp>
        <p:nvSpPr>
          <p:cNvPr id="4" name="Undertittel 3">
            <a:extLst>
              <a:ext uri="{FF2B5EF4-FFF2-40B4-BE49-F238E27FC236}">
                <a16:creationId xmlns:a16="http://schemas.microsoft.com/office/drawing/2014/main" xmlns="" id="{D97A6D64-3830-489D-B770-03F6CE6B19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33067" y="2381250"/>
            <a:ext cx="5515186" cy="2976458"/>
          </a:xfrm>
        </p:spPr>
        <p:txBody>
          <a:bodyPr>
            <a:normAutofit fontScale="85000" lnSpcReduction="20000"/>
          </a:bodyPr>
          <a:lstStyle/>
          <a:p>
            <a:pPr fontAlgn="base"/>
            <a:r>
              <a:rPr lang="nb-NO" b="0" dirty="0">
                <a:solidFill>
                  <a:srgbClr val="C00000"/>
                </a:solidFill>
              </a:rPr>
              <a:t>For å realisere Hordfast tidlig vil det kreve et offensivt initiativ og arbeid, som vi mener best kan utøves av selskapet Hordfast AS.</a:t>
            </a:r>
          </a:p>
          <a:p>
            <a:pPr fontAlgn="base"/>
            <a:r>
              <a:rPr lang="nb-NO" b="0" dirty="0">
                <a:solidFill>
                  <a:schemeClr val="tx1"/>
                </a:solidFill>
              </a:rPr>
              <a:t>NHO etablerte og eier selskapet Hordfast AS. Det utvikles nå videre ved at næringsliv og bedrifter bidrar til selskapets arbeid med en forpliktende økonomisk støtte.</a:t>
            </a:r>
          </a:p>
        </p:txBody>
      </p:sp>
    </p:spTree>
    <p:extLst>
      <p:ext uri="{BB962C8B-B14F-4D97-AF65-F5344CB8AC3E}">
        <p14:creationId xmlns:p14="http://schemas.microsoft.com/office/powerpoint/2010/main" val="8999611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>
            <a:extLst>
              <a:ext uri="{FF2B5EF4-FFF2-40B4-BE49-F238E27FC236}">
                <a16:creationId xmlns:a16="http://schemas.microsoft.com/office/drawing/2014/main" xmlns="" id="{B365666E-F393-4987-9911-48125DE4EB4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458977">
            <a:off x="7522744" y="342074"/>
            <a:ext cx="4859166" cy="30854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xmlns="" id="{367EC71B-20F9-441F-A953-767314031E3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6720" t="4006" r="26484" b="28571"/>
          <a:stretch/>
        </p:blipFill>
        <p:spPr>
          <a:xfrm rot="480000">
            <a:off x="6959820" y="958714"/>
            <a:ext cx="4917049" cy="38741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xmlns="" id="{62995F50-6391-45B1-A611-64B427E19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HORDFAST AS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xmlns="" id="{62A53835-5194-441C-857A-B2D1E7A66C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7865" y="1810524"/>
            <a:ext cx="5408381" cy="4342626"/>
          </a:xfrm>
        </p:spPr>
        <p:txBody>
          <a:bodyPr>
            <a:normAutofit fontScale="62500" lnSpcReduction="20000"/>
          </a:bodyPr>
          <a:lstStyle/>
          <a:p>
            <a:pPr marL="0" indent="0" fontAlgn="base">
              <a:lnSpc>
                <a:spcPct val="120000"/>
              </a:lnSpc>
              <a:buNone/>
            </a:pPr>
            <a:r>
              <a:rPr lang="nb-NO" b="1" cap="all" dirty="0"/>
              <a:t>SELSKAPETS STYRE</a:t>
            </a:r>
            <a:r>
              <a:rPr lang="nb-NO" cap="all" dirty="0"/>
              <a:t>:</a:t>
            </a:r>
            <a:br>
              <a:rPr lang="nb-NO" cap="all" dirty="0"/>
            </a:br>
            <a:r>
              <a:rPr lang="nb-NO" b="1" dirty="0"/>
              <a:t>Styreleder,</a:t>
            </a:r>
            <a:r>
              <a:rPr lang="nb-NO" dirty="0"/>
              <a:t> Lars Solberg| Leirvik AS</a:t>
            </a:r>
            <a:br>
              <a:rPr lang="nb-NO" dirty="0"/>
            </a:br>
            <a:r>
              <a:rPr lang="nb-NO" b="1" dirty="0"/>
              <a:t>Nestleder</a:t>
            </a:r>
            <a:r>
              <a:rPr lang="nb-NO" dirty="0"/>
              <a:t> Kurt R Andreassen| </a:t>
            </a:r>
            <a:r>
              <a:rPr lang="nb-NO" dirty="0" err="1"/>
              <a:t>Coast</a:t>
            </a:r>
            <a:r>
              <a:rPr lang="nb-NO" dirty="0"/>
              <a:t> Center Base AS</a:t>
            </a:r>
            <a:br>
              <a:rPr lang="nb-NO" dirty="0"/>
            </a:br>
            <a:r>
              <a:rPr lang="nb-NO" dirty="0"/>
              <a:t>Bjørn Kåre Viken| Statoil ASA</a:t>
            </a:r>
            <a:br>
              <a:rPr lang="nb-NO" dirty="0"/>
            </a:br>
            <a:r>
              <a:rPr lang="nb-NO" dirty="0"/>
              <a:t>Marit </a:t>
            </a:r>
            <a:r>
              <a:rPr lang="nb-NO" dirty="0" err="1"/>
              <a:t>Warncke</a:t>
            </a:r>
            <a:r>
              <a:rPr lang="nb-NO" dirty="0"/>
              <a:t>| Bergen Næringsråd</a:t>
            </a:r>
            <a:br>
              <a:rPr lang="nb-NO" dirty="0"/>
            </a:br>
            <a:r>
              <a:rPr lang="nb-NO" dirty="0"/>
              <a:t>Ove Tepstad| Kuehne + Nagel AS</a:t>
            </a:r>
          </a:p>
          <a:p>
            <a:pPr marL="0" indent="0" fontAlgn="base">
              <a:lnSpc>
                <a:spcPct val="120000"/>
              </a:lnSpc>
              <a:buNone/>
            </a:pPr>
            <a:r>
              <a:rPr lang="nb-NO" dirty="0"/>
              <a:t> </a:t>
            </a:r>
          </a:p>
          <a:p>
            <a:pPr marL="0" indent="0" fontAlgn="base">
              <a:lnSpc>
                <a:spcPct val="120000"/>
              </a:lnSpc>
              <a:buNone/>
            </a:pPr>
            <a:r>
              <a:rPr lang="nb-NO" b="1" cap="all" dirty="0"/>
              <a:t>OBSERVATØRER</a:t>
            </a:r>
            <a:r>
              <a:rPr lang="nb-NO" cap="all" dirty="0"/>
              <a:t>:</a:t>
            </a:r>
            <a:br>
              <a:rPr lang="nb-NO" cap="all" dirty="0"/>
            </a:br>
            <a:r>
              <a:rPr lang="nb-NO" dirty="0"/>
              <a:t>Tom Knudsen | NHO</a:t>
            </a:r>
            <a:br>
              <a:rPr lang="nb-NO" dirty="0"/>
            </a:br>
            <a:r>
              <a:rPr lang="nb-NO" dirty="0"/>
              <a:t>Roger Pilskog | LO</a:t>
            </a:r>
          </a:p>
          <a:p>
            <a:pPr marL="0" indent="0" fontAlgn="base">
              <a:lnSpc>
                <a:spcPct val="120000"/>
              </a:lnSpc>
              <a:buNone/>
            </a:pPr>
            <a:r>
              <a:rPr lang="nb-NO" b="1" dirty="0"/>
              <a:t>Daglig leder </a:t>
            </a:r>
            <a:r>
              <a:rPr lang="nb-NO" dirty="0"/>
              <a:t>i selskapet er Øyvind Halleraker. Tidligere stortingsrepresentant, han har også arbeidet med flere store samferdselsprosjekt.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xmlns="" id="{8F9D3DC2-F201-4C57-87D4-C652C47975E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480000">
            <a:off x="5746298" y="1851065"/>
            <a:ext cx="5621718" cy="31558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104598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xmlns="" id="{C1AB8F43-3E14-493A-AC7D-F0611B290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cap="all" dirty="0"/>
              <a:t>Et </a:t>
            </a:r>
            <a:r>
              <a:rPr lang="nb-NO" cap="all" dirty="0" err="1"/>
              <a:t>Vestland</a:t>
            </a:r>
            <a:r>
              <a:rPr lang="nb-NO" cap="all" dirty="0"/>
              <a:t> i omstilling</a:t>
            </a:r>
            <a:endParaRPr lang="nb-NO" dirty="0"/>
          </a:p>
        </p:txBody>
      </p:sp>
      <p:pic>
        <p:nvPicPr>
          <p:cNvPr id="6" name="Plassholder for innhold 5">
            <a:extLst>
              <a:ext uri="{FF2B5EF4-FFF2-40B4-BE49-F238E27FC236}">
                <a16:creationId xmlns:a16="http://schemas.microsoft.com/office/drawing/2014/main" xmlns="" id="{411043D1-3D9B-4813-BB1C-FC3673A8DDC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525" y="1845751"/>
            <a:ext cx="5403850" cy="3782448"/>
          </a:xfrm>
        </p:spPr>
      </p:pic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xmlns="" id="{3978087C-E24A-491D-8805-5C48682BBBB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pPr fontAlgn="base"/>
            <a:r>
              <a:rPr lang="nb-NO" dirty="0"/>
              <a:t>Vestlandet er inne i en periode der behovet for </a:t>
            </a:r>
            <a:r>
              <a:rPr lang="nb-NO" b="1" dirty="0">
                <a:solidFill>
                  <a:srgbClr val="FF0000"/>
                </a:solidFill>
              </a:rPr>
              <a:t>omstilling</a:t>
            </a:r>
            <a:r>
              <a:rPr lang="nb-NO" dirty="0"/>
              <a:t> er stort. </a:t>
            </a:r>
          </a:p>
          <a:p>
            <a:pPr fontAlgn="base"/>
            <a:r>
              <a:rPr lang="nb-NO" dirty="0"/>
              <a:t>Vestlandet må framstå som </a:t>
            </a:r>
            <a:r>
              <a:rPr lang="nb-NO" b="1" dirty="0">
                <a:solidFill>
                  <a:srgbClr val="FF0000"/>
                </a:solidFill>
              </a:rPr>
              <a:t>attraktive</a:t>
            </a:r>
            <a:r>
              <a:rPr lang="nb-NO" dirty="0"/>
              <a:t> på omverdenen. </a:t>
            </a:r>
          </a:p>
          <a:p>
            <a:pPr fontAlgn="base"/>
            <a:r>
              <a:rPr lang="nb-NO" dirty="0"/>
              <a:t>Bedre </a:t>
            </a:r>
            <a:r>
              <a:rPr lang="nb-NO" b="1" dirty="0">
                <a:solidFill>
                  <a:srgbClr val="FF0000"/>
                </a:solidFill>
              </a:rPr>
              <a:t>mobilitet</a:t>
            </a:r>
            <a:r>
              <a:rPr lang="nb-NO" dirty="0"/>
              <a:t> med kortere reisetid for næringsliv og arbeidskraft.</a:t>
            </a:r>
          </a:p>
          <a:p>
            <a:pPr fontAlgn="base"/>
            <a:r>
              <a:rPr lang="nb-NO" dirty="0"/>
              <a:t>Så raskt som mulig å få på plass en </a:t>
            </a:r>
            <a:r>
              <a:rPr lang="nb-NO" b="1" dirty="0">
                <a:solidFill>
                  <a:srgbClr val="FF0000"/>
                </a:solidFill>
              </a:rPr>
              <a:t>moderne trafikksikker 4- felts vei</a:t>
            </a:r>
            <a:r>
              <a:rPr lang="nb-NO" dirty="0"/>
              <a:t> mellom Bergen og Stavanger. </a:t>
            </a:r>
          </a:p>
          <a:p>
            <a:pPr fontAlgn="base"/>
            <a:r>
              <a:rPr lang="nb-NO" b="1" dirty="0">
                <a:solidFill>
                  <a:srgbClr val="FF0000"/>
                </a:solidFill>
              </a:rPr>
              <a:t>Knytte</a:t>
            </a:r>
            <a:r>
              <a:rPr lang="nb-NO" dirty="0">
                <a:solidFill>
                  <a:srgbClr val="FF0000"/>
                </a:solidFill>
              </a:rPr>
              <a:t> </a:t>
            </a:r>
            <a:r>
              <a:rPr lang="nb-NO" dirty="0"/>
              <a:t>Vestlandet tettere sammen. </a:t>
            </a:r>
          </a:p>
          <a:p>
            <a:pPr fontAlgn="base"/>
            <a:r>
              <a:rPr lang="nb-NO" b="1" dirty="0">
                <a:solidFill>
                  <a:srgbClr val="FF0000"/>
                </a:solidFill>
              </a:rPr>
              <a:t>Konkurransemessige</a:t>
            </a:r>
            <a:r>
              <a:rPr lang="nb-NO" dirty="0"/>
              <a:t> muligheter og utvikling som kommer hele landet til gode.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633343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lassholder for innhold 7" descr="Et bilde som inneholder tekst&#10;&#10;Beskrivelse som er generert med svært høy visshet">
            <a:extLst>
              <a:ext uri="{FF2B5EF4-FFF2-40B4-BE49-F238E27FC236}">
                <a16:creationId xmlns:a16="http://schemas.microsoft.com/office/drawing/2014/main" xmlns="" id="{3D73055C-EF0D-4D85-B2F8-0E8C70133D9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"/>
          <a:stretch/>
        </p:blipFill>
        <p:spPr>
          <a:xfrm>
            <a:off x="7362825" y="0"/>
            <a:ext cx="4829175" cy="6855862"/>
          </a:xfrm>
        </p:spPr>
      </p:pic>
      <p:sp>
        <p:nvSpPr>
          <p:cNvPr id="4" name="Tittel 3">
            <a:extLst>
              <a:ext uri="{FF2B5EF4-FFF2-40B4-BE49-F238E27FC236}">
                <a16:creationId xmlns:a16="http://schemas.microsoft.com/office/drawing/2014/main" xmlns="" id="{8B2C153E-E58B-49A9-844A-13E27CAB0D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932" y="365125"/>
            <a:ext cx="11166136" cy="1325563"/>
          </a:xfrm>
        </p:spPr>
        <p:txBody>
          <a:bodyPr>
            <a:normAutofit/>
          </a:bodyPr>
          <a:lstStyle/>
          <a:p>
            <a:r>
              <a:rPr lang="nb-NO" sz="3200" cap="all" dirty="0">
                <a:solidFill>
                  <a:srgbClr val="FF0000"/>
                </a:solidFill>
              </a:rPr>
              <a:t>HORDFAST gir BEDRE MOBILITET PÅ VESTLANDET</a:t>
            </a:r>
            <a:endParaRPr lang="nb-NO" sz="3200" dirty="0">
              <a:solidFill>
                <a:srgbClr val="FF0000"/>
              </a:solidFill>
            </a:endParaRP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xmlns="" id="{34DC2F11-0D6A-407D-AE92-A23902187F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4850" y="1690688"/>
            <a:ext cx="7390298" cy="4206904"/>
          </a:xfrm>
        </p:spPr>
        <p:txBody>
          <a:bodyPr>
            <a:normAutofit fontScale="92500"/>
          </a:bodyPr>
          <a:lstStyle/>
          <a:p>
            <a:pPr fontAlgn="base"/>
            <a:r>
              <a:rPr lang="nb-NO" dirty="0"/>
              <a:t>Strekningen Stavanger-Bergen er det </a:t>
            </a:r>
            <a:r>
              <a:rPr lang="nb-NO" dirty="0">
                <a:solidFill>
                  <a:srgbClr val="FF0000"/>
                </a:solidFill>
              </a:rPr>
              <a:t>tettest befolkede</a:t>
            </a:r>
            <a:r>
              <a:rPr lang="nb-NO" dirty="0"/>
              <a:t> området på E39 Kyststamveien. </a:t>
            </a:r>
          </a:p>
          <a:p>
            <a:pPr fontAlgn="base"/>
            <a:r>
              <a:rPr lang="nb-NO" dirty="0"/>
              <a:t>Med Hordfast vil en trafikksikker 4-felts vei erstatte  </a:t>
            </a:r>
            <a:r>
              <a:rPr lang="nb-NO" dirty="0">
                <a:solidFill>
                  <a:srgbClr val="FF0000"/>
                </a:solidFill>
              </a:rPr>
              <a:t>3 ferjeforbindelser,</a:t>
            </a:r>
            <a:r>
              <a:rPr lang="nb-NO" dirty="0"/>
              <a:t> og knytte Vestlandet sammen. </a:t>
            </a:r>
          </a:p>
          <a:p>
            <a:pPr fontAlgn="base"/>
            <a:r>
              <a:rPr lang="nb-NO" dirty="0"/>
              <a:t>Med </a:t>
            </a:r>
            <a:r>
              <a:rPr lang="nb-NO" dirty="0" err="1"/>
              <a:t>Rogfast</a:t>
            </a:r>
            <a:r>
              <a:rPr lang="nb-NO" dirty="0"/>
              <a:t> vil </a:t>
            </a:r>
            <a:r>
              <a:rPr lang="nb-NO" dirty="0">
                <a:solidFill>
                  <a:srgbClr val="FF0000"/>
                </a:solidFill>
              </a:rPr>
              <a:t>to ferjesamband </a:t>
            </a:r>
            <a:r>
              <a:rPr lang="nb-NO" dirty="0"/>
              <a:t>erstattes.</a:t>
            </a:r>
          </a:p>
          <a:p>
            <a:pPr fontAlgn="base"/>
            <a:r>
              <a:rPr lang="nb-NO" dirty="0"/>
              <a:t>Skape større </a:t>
            </a:r>
            <a:r>
              <a:rPr lang="nb-NO" dirty="0">
                <a:solidFill>
                  <a:srgbClr val="FF0000"/>
                </a:solidFill>
              </a:rPr>
              <a:t>bo- og arbeidsområder </a:t>
            </a:r>
            <a:r>
              <a:rPr lang="nb-NO" dirty="0"/>
              <a:t>og gi konkurransemessige forutsetninger for næringslivet, på hele </a:t>
            </a:r>
            <a:r>
              <a:rPr lang="nb-NO" dirty="0">
                <a:solidFill>
                  <a:srgbClr val="FF0000"/>
                </a:solidFill>
              </a:rPr>
              <a:t>Sør-Vestlandet.</a:t>
            </a:r>
            <a:r>
              <a:rPr lang="nb-NO" dirty="0"/>
              <a:t> </a:t>
            </a:r>
          </a:p>
          <a:p>
            <a:pPr fontAlgn="base"/>
            <a:r>
              <a:rPr lang="nb-NO" dirty="0"/>
              <a:t>Reisetiden vil bli </a:t>
            </a:r>
            <a:r>
              <a:rPr lang="nb-NO" dirty="0">
                <a:solidFill>
                  <a:srgbClr val="FF0000"/>
                </a:solidFill>
              </a:rPr>
              <a:t>dramatisk redusert</a:t>
            </a:r>
            <a:r>
              <a:rPr lang="nb-NO" dirty="0"/>
              <a:t> og veien vil være døgnåpen.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736548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ssholder for bilde 5" descr="Et bilde som inneholder gress, utendørs, bygning, himmel&#10;&#10;Beskrivelse som er generert med svært høy visshet">
            <a:extLst>
              <a:ext uri="{FF2B5EF4-FFF2-40B4-BE49-F238E27FC236}">
                <a16:creationId xmlns:a16="http://schemas.microsoft.com/office/drawing/2014/main" xmlns="" id="{F0442491-E5DF-4EE9-BC3C-CCA2076A3DE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ittel 2">
            <a:extLst>
              <a:ext uri="{FF2B5EF4-FFF2-40B4-BE49-F238E27FC236}">
                <a16:creationId xmlns:a16="http://schemas.microsoft.com/office/drawing/2014/main" xmlns="" id="{EBD6EBCB-D8B3-4013-AA90-855A90DA4C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nb-NO" sz="4400" dirty="0"/>
              <a:t>STORTINGET </a:t>
            </a:r>
            <a:br>
              <a:rPr lang="nb-NO" sz="4400" dirty="0"/>
            </a:br>
            <a:r>
              <a:rPr lang="nb-NO" sz="4400" dirty="0"/>
              <a:t>HAR </a:t>
            </a:r>
            <a:br>
              <a:rPr lang="nb-NO" sz="4400" dirty="0"/>
            </a:br>
            <a:r>
              <a:rPr lang="nb-NO" sz="4400" dirty="0"/>
              <a:t>VEDTATT </a:t>
            </a:r>
            <a:br>
              <a:rPr lang="nb-NO" sz="4400" dirty="0"/>
            </a:br>
            <a:r>
              <a:rPr lang="nb-NO" sz="4400" dirty="0"/>
              <a:t>HORDFAST !</a:t>
            </a:r>
          </a:p>
        </p:txBody>
      </p:sp>
      <p:sp>
        <p:nvSpPr>
          <p:cNvPr id="4" name="Undertittel 3">
            <a:extLst>
              <a:ext uri="{FF2B5EF4-FFF2-40B4-BE49-F238E27FC236}">
                <a16:creationId xmlns:a16="http://schemas.microsoft.com/office/drawing/2014/main" xmlns="" id="{AA6A41E8-C24A-4BC7-A120-869629C7DAD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nb-NO" dirty="0"/>
              <a:t>NTP 2018-2029</a:t>
            </a:r>
          </a:p>
          <a:p>
            <a:r>
              <a:rPr lang="nb-NO" dirty="0" err="1"/>
              <a:t>Hordfast</a:t>
            </a:r>
            <a:r>
              <a:rPr lang="nb-NO" dirty="0"/>
              <a:t> er et høyt prioritert prosjekt, av så vel næringslivet som statlige myndigheter, med stor samfunnsmessig nytte. 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202736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xmlns="" id="{EA946E1E-2212-4FFE-911A-DF0A1C124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cap="all" dirty="0"/>
              <a:t>Høyt prioritert prosjekt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xmlns="" id="{E14AC6A6-ED46-4BB9-91D5-EC13656053B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sz="2000" b="1" dirty="0"/>
              <a:t>14 </a:t>
            </a:r>
            <a:r>
              <a:rPr lang="nb-NO" sz="2000" b="1" dirty="0" err="1"/>
              <a:t>mrd</a:t>
            </a:r>
            <a:r>
              <a:rPr lang="nb-NO" sz="2000" b="1" dirty="0"/>
              <a:t> statlige kroner til HORDFAST i 2024-2029.</a:t>
            </a:r>
          </a:p>
          <a:p>
            <a:pPr marL="0" indent="0">
              <a:buNone/>
            </a:pPr>
            <a:r>
              <a:rPr lang="nb-NO" sz="2000" b="1" dirty="0"/>
              <a:t>5 mrd. - annen finansiering - i 2018-2023.</a:t>
            </a:r>
          </a:p>
          <a:p>
            <a:pPr marL="0" indent="0">
              <a:buNone/>
            </a:pPr>
            <a:r>
              <a:rPr lang="nb-NO" sz="2000" dirty="0"/>
              <a:t>Erna Solberg uttalte at en </a:t>
            </a:r>
            <a:r>
              <a:rPr lang="nb-NO" sz="2000" b="1" dirty="0"/>
              <a:t>byggestart i 2022 </a:t>
            </a:r>
            <a:r>
              <a:rPr lang="nb-NO" sz="2000" dirty="0"/>
              <a:t>er realistisk hvis det er mulig å redusere kostnadene. </a:t>
            </a:r>
          </a:p>
          <a:p>
            <a:pPr marL="0" indent="0">
              <a:buNone/>
            </a:pPr>
            <a:r>
              <a:rPr lang="nb-NO" sz="2000" dirty="0"/>
              <a:t>De kan nå </a:t>
            </a:r>
            <a:r>
              <a:rPr lang="nb-NO" sz="2000" b="1" dirty="0"/>
              <a:t>reduseres med 8 + 2 </a:t>
            </a:r>
            <a:r>
              <a:rPr lang="nb-NO" sz="2000" dirty="0"/>
              <a:t>= 10 </a:t>
            </a:r>
            <a:r>
              <a:rPr lang="nb-NO" sz="2000" dirty="0" err="1"/>
              <a:t>mrd</a:t>
            </a:r>
            <a:r>
              <a:rPr lang="nb-NO" sz="2000" dirty="0"/>
              <a:t> - 25% !!</a:t>
            </a:r>
          </a:p>
          <a:p>
            <a:pPr marL="0" indent="0">
              <a:buNone/>
            </a:pPr>
            <a:r>
              <a:rPr lang="nb-NO" sz="2000" dirty="0" err="1"/>
              <a:t>Hordfast</a:t>
            </a:r>
            <a:r>
              <a:rPr lang="nb-NO" sz="2000" dirty="0"/>
              <a:t> AS arbeider målrettet med å få fortgang på </a:t>
            </a:r>
            <a:r>
              <a:rPr lang="nb-NO" sz="2000" b="1" dirty="0"/>
              <a:t>planarbeidet.</a:t>
            </a:r>
          </a:p>
          <a:p>
            <a:pPr marL="0" indent="0">
              <a:buNone/>
            </a:pPr>
            <a:r>
              <a:rPr lang="nb-NO" sz="2000" dirty="0"/>
              <a:t>Vi arbeider også men en </a:t>
            </a:r>
            <a:r>
              <a:rPr lang="nb-NO" sz="2000" b="1" dirty="0"/>
              <a:t>forhåndsbompenge søknad</a:t>
            </a:r>
            <a:r>
              <a:rPr lang="nb-NO" sz="2000" dirty="0"/>
              <a:t> for å kunne forskuttere midler til SVV.</a:t>
            </a:r>
          </a:p>
        </p:txBody>
      </p:sp>
      <p:pic>
        <p:nvPicPr>
          <p:cNvPr id="6" name="Plassholder for innhold 5" descr="Et bilde som inneholder himmel, utendørs, bilvei&#10;&#10;Beskrivelse som er generert med svært høy visshet">
            <a:extLst>
              <a:ext uri="{FF2B5EF4-FFF2-40B4-BE49-F238E27FC236}">
                <a16:creationId xmlns:a16="http://schemas.microsoft.com/office/drawing/2014/main" xmlns="" id="{1FB898E4-B449-4B4D-9638-24AA48F62FF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70596" y="1810524"/>
            <a:ext cx="5921404" cy="3580890"/>
          </a:xfrm>
        </p:spPr>
      </p:pic>
    </p:spTree>
    <p:extLst>
      <p:ext uri="{BB962C8B-B14F-4D97-AF65-F5344CB8AC3E}">
        <p14:creationId xmlns:p14="http://schemas.microsoft.com/office/powerpoint/2010/main" val="22604868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>
            <a:extLst>
              <a:ext uri="{FF2B5EF4-FFF2-40B4-BE49-F238E27FC236}">
                <a16:creationId xmlns:a16="http://schemas.microsoft.com/office/drawing/2014/main" xmlns="" id="{94785B85-AD48-4F86-B576-D29CA1C28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65" y="365125"/>
            <a:ext cx="11166136" cy="2008958"/>
          </a:xfrm>
        </p:spPr>
        <p:txBody>
          <a:bodyPr>
            <a:normAutofit fontScale="90000"/>
          </a:bodyPr>
          <a:lstStyle/>
          <a:p>
            <a:pPr algn="ctr"/>
            <a:r>
              <a:rPr lang="nb-NO" sz="3600" cap="all" dirty="0"/>
              <a:t/>
            </a:r>
            <a:br>
              <a:rPr lang="nb-NO" sz="3600" cap="all" dirty="0"/>
            </a:br>
            <a:r>
              <a:rPr lang="nb-NO" sz="3600" cap="all" dirty="0">
                <a:solidFill>
                  <a:srgbClr val="FF0000"/>
                </a:solidFill>
              </a:rPr>
              <a:t>Dramatisk</a:t>
            </a:r>
            <a:r>
              <a:rPr lang="nb-NO" sz="3600" cap="all" dirty="0"/>
              <a:t> redusert reisetid  </a:t>
            </a:r>
            <a:br>
              <a:rPr lang="nb-NO" sz="3600" cap="all" dirty="0"/>
            </a:br>
            <a:r>
              <a:rPr lang="nb-NO" sz="3600" cap="all" dirty="0"/>
              <a:t>- betyr nye bo- og arbeidsmarkeder - </a:t>
            </a:r>
            <a:br>
              <a:rPr lang="nb-NO" sz="3600" cap="all" dirty="0"/>
            </a:br>
            <a:r>
              <a:rPr lang="nb-NO" sz="2000" dirty="0">
                <a:solidFill>
                  <a:srgbClr val="FF0000"/>
                </a:solidFill>
              </a:rPr>
              <a:t>I dag er veien i realiteten </a:t>
            </a:r>
            <a:r>
              <a:rPr lang="nb-NO" sz="2000" u="sng" dirty="0">
                <a:solidFill>
                  <a:srgbClr val="FF0000"/>
                </a:solidFill>
              </a:rPr>
              <a:t>kun åpen 5 min hver halvtime.</a:t>
            </a:r>
            <a:r>
              <a:rPr lang="nb-NO" sz="2000" dirty="0">
                <a:solidFill>
                  <a:srgbClr val="FF0000"/>
                </a:solidFill>
              </a:rPr>
              <a:t> </a:t>
            </a:r>
            <a:br>
              <a:rPr lang="nb-NO" sz="2000" dirty="0">
                <a:solidFill>
                  <a:srgbClr val="FF0000"/>
                </a:solidFill>
              </a:rPr>
            </a:br>
            <a:r>
              <a:rPr lang="nb-NO" sz="2000" dirty="0">
                <a:solidFill>
                  <a:srgbClr val="FF0000"/>
                </a:solidFill>
              </a:rPr>
              <a:t>Store begrensninger i helgene og kvelds- og nattestid. (+ tekniske problem)</a:t>
            </a:r>
            <a:br>
              <a:rPr lang="nb-NO" sz="2000" dirty="0">
                <a:solidFill>
                  <a:srgbClr val="FF0000"/>
                </a:solidFill>
              </a:rPr>
            </a:br>
            <a:r>
              <a:rPr lang="nb-NO" sz="3600" cap="all" dirty="0">
                <a:solidFill>
                  <a:srgbClr val="FF0000"/>
                </a:solidFill>
              </a:rPr>
              <a:t/>
            </a:r>
            <a:br>
              <a:rPr lang="nb-NO" sz="3600" cap="all" dirty="0">
                <a:solidFill>
                  <a:srgbClr val="FF0000"/>
                </a:solidFill>
              </a:rPr>
            </a:br>
            <a:endParaRPr lang="nb-NO" sz="3600" cap="all" dirty="0">
              <a:solidFill>
                <a:srgbClr val="FF0000"/>
              </a:solidFill>
            </a:endParaRPr>
          </a:p>
        </p:txBody>
      </p:sp>
      <p:pic>
        <p:nvPicPr>
          <p:cNvPr id="3" name="Plassholder for innhold 4">
            <a:extLst>
              <a:ext uri="{FF2B5EF4-FFF2-40B4-BE49-F238E27FC236}">
                <a16:creationId xmlns:a16="http://schemas.microsoft.com/office/drawing/2014/main" xmlns="" id="{ACDCE884-0161-492E-89D1-D694371B99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4401" y="2374084"/>
            <a:ext cx="8372474" cy="3825380"/>
          </a:xfrm>
          <a:prstGeom prst="rect">
            <a:avLst/>
          </a:prstGeom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xmlns="" id="{760BADC1-0E49-42F9-BCC6-F07D92ADE633}"/>
              </a:ext>
            </a:extLst>
          </p:cNvPr>
          <p:cNvSpPr/>
          <p:nvPr/>
        </p:nvSpPr>
        <p:spPr>
          <a:xfrm>
            <a:off x="4056063" y="1814512"/>
            <a:ext cx="5230812" cy="49117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xmlns="" id="{CD946790-DBD8-482D-88B0-A36B550E2032}"/>
              </a:ext>
            </a:extLst>
          </p:cNvPr>
          <p:cNvSpPr/>
          <p:nvPr/>
        </p:nvSpPr>
        <p:spPr>
          <a:xfrm>
            <a:off x="7111660" y="2005163"/>
            <a:ext cx="5080340" cy="47210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xmlns="" id="{D33323CE-B77E-4AF8-B4BF-47442B839E0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48550" y="6030164"/>
            <a:ext cx="4743450" cy="1010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753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7">
            <a:extLst>
              <a:ext uri="{FF2B5EF4-FFF2-40B4-BE49-F238E27FC236}">
                <a16:creationId xmlns:a16="http://schemas.microsoft.com/office/drawing/2014/main" xmlns="" id="{6ED02BE8-B775-4383-B796-54084D7C78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" y="484960"/>
            <a:ext cx="10639427" cy="1325563"/>
          </a:xfrm>
        </p:spPr>
        <p:txBody>
          <a:bodyPr/>
          <a:lstStyle/>
          <a:p>
            <a:pPr algn="ctr"/>
            <a:r>
              <a:rPr lang="nb-NO" cap="all" dirty="0"/>
              <a:t>Trasévalg - PLANAVKLARING</a:t>
            </a:r>
          </a:p>
        </p:txBody>
      </p:sp>
      <p:sp>
        <p:nvSpPr>
          <p:cNvPr id="9" name="Plassholder for innhold 8">
            <a:extLst>
              <a:ext uri="{FF2B5EF4-FFF2-40B4-BE49-F238E27FC236}">
                <a16:creationId xmlns:a16="http://schemas.microsoft.com/office/drawing/2014/main" xmlns="" id="{5F0A1C4B-E1EC-455C-9A12-C3D58F2726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53100" y="1810524"/>
            <a:ext cx="5930902" cy="3853429"/>
          </a:xfrm>
        </p:spPr>
        <p:txBody>
          <a:bodyPr>
            <a:normAutofit fontScale="85000" lnSpcReduction="20000"/>
          </a:bodyPr>
          <a:lstStyle/>
          <a:p>
            <a:r>
              <a:rPr lang="nb-NO" dirty="0"/>
              <a:t>Veien starter på </a:t>
            </a:r>
            <a:r>
              <a:rPr lang="nb-NO" dirty="0" err="1"/>
              <a:t>Svegatjønn</a:t>
            </a:r>
            <a:r>
              <a:rPr lang="nb-NO" dirty="0"/>
              <a:t> i Os, krysser Bjørnefjorden fra Røtinga til Reksteren i Tysnes kommune. </a:t>
            </a:r>
          </a:p>
          <a:p>
            <a:r>
              <a:rPr lang="nb-NO" dirty="0"/>
              <a:t>Bjørnefjorden er over 550 meter dyp og 5 kilometer bred. </a:t>
            </a:r>
          </a:p>
          <a:p>
            <a:r>
              <a:rPr lang="nb-NO" dirty="0"/>
              <a:t>Ny enklere bro og tilkomst – begrenset høring på sideforankret vs. endeforankret bro.</a:t>
            </a:r>
          </a:p>
          <a:p>
            <a:r>
              <a:rPr lang="nb-NO" dirty="0"/>
              <a:t>Videre sør over Reksteren og Tysnes - med hengebro over Langenuen til Stord. Krysningspunkt avklares i 2018.</a:t>
            </a:r>
          </a:p>
          <a:p>
            <a:r>
              <a:rPr lang="nb-NO" dirty="0"/>
              <a:t>Kommunedelplanen – </a:t>
            </a:r>
            <a:r>
              <a:rPr lang="nb-NO" b="1" u="sng" dirty="0"/>
              <a:t>delgodkjenning  </a:t>
            </a:r>
          </a:p>
        </p:txBody>
      </p:sp>
      <p:pic>
        <p:nvPicPr>
          <p:cNvPr id="12" name="Plassholder for bilde 6">
            <a:extLst>
              <a:ext uri="{FF2B5EF4-FFF2-40B4-BE49-F238E27FC236}">
                <a16:creationId xmlns:a16="http://schemas.microsoft.com/office/drawing/2014/main" xmlns="" id="{FA33ED9E-69F7-4BB5-A41F-C45521B6FB4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810523"/>
            <a:ext cx="4791076" cy="5025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6748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xmlns="" id="{CF56A3CC-9F18-4E9A-B784-4ABBAA5662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cap="all" dirty="0"/>
              <a:t>BJØRNEFJORDEN – effektiv FJORDKRYSSING</a:t>
            </a:r>
            <a:endParaRPr lang="nb-NO" dirty="0"/>
          </a:p>
        </p:txBody>
      </p:sp>
      <p:pic>
        <p:nvPicPr>
          <p:cNvPr id="6" name="Plassholder for innhold 5" descr="Et bilde som inneholder vann, båt, himmel, utendørs&#10;&#10;Beskrivelse som er generert med svært høy visshet">
            <a:extLst>
              <a:ext uri="{FF2B5EF4-FFF2-40B4-BE49-F238E27FC236}">
                <a16:creationId xmlns:a16="http://schemas.microsoft.com/office/drawing/2014/main" xmlns="" id="{71269A04-AD24-4260-AECE-8A2A8AEDA3A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810524"/>
            <a:ext cx="6096000" cy="3428029"/>
          </a:xfrm>
        </p:spPr>
      </p:pic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xmlns="" id="{BCD2729C-EFF5-4EFA-A04B-F8C5C3F051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82432" y="1810524"/>
            <a:ext cx="5401570" cy="3561576"/>
          </a:xfrm>
        </p:spPr>
        <p:txBody>
          <a:bodyPr>
            <a:normAutofit fontScale="85000" lnSpcReduction="10000"/>
          </a:bodyPr>
          <a:lstStyle/>
          <a:p>
            <a:pPr fontAlgn="base"/>
            <a:r>
              <a:rPr lang="nb-NO" sz="2000" dirty="0"/>
              <a:t>Med en lengde på nesten fem kilometer vil broen bli verdens lengste, men bygd på kjent broteknologi. </a:t>
            </a:r>
          </a:p>
          <a:p>
            <a:pPr fontAlgn="base"/>
            <a:r>
              <a:rPr lang="nb-NO" sz="2000" dirty="0"/>
              <a:t>Ett tårns skråstagbro - 45 x 300 m seilingsløp på Reksterensiden</a:t>
            </a:r>
          </a:p>
          <a:p>
            <a:pPr fontAlgn="base"/>
            <a:r>
              <a:rPr lang="nb-NO" sz="2000" dirty="0"/>
              <a:t>4-felts kjørebane + gang og sykkelfelt.</a:t>
            </a:r>
          </a:p>
          <a:p>
            <a:pPr fontAlgn="base"/>
            <a:r>
              <a:rPr lang="nb-NO" sz="2000" dirty="0"/>
              <a:t>Pongtonger med seilingshøyde min 8 m </a:t>
            </a:r>
          </a:p>
          <a:p>
            <a:pPr fontAlgn="base"/>
            <a:r>
              <a:rPr lang="nb-NO" sz="2000" dirty="0"/>
              <a:t>Tilpasses terreng og landskap og går rett inn i en fjelltunnel i fjæresteinene på </a:t>
            </a:r>
            <a:r>
              <a:rPr lang="nb-NO" sz="2000" dirty="0" err="1"/>
              <a:t>kote</a:t>
            </a:r>
            <a:r>
              <a:rPr lang="nb-NO" sz="2000" dirty="0"/>
              <a:t> 5 ved </a:t>
            </a:r>
            <a:r>
              <a:rPr lang="nb-NO" sz="2000" dirty="0" err="1"/>
              <a:t>Gulholmane</a:t>
            </a:r>
            <a:r>
              <a:rPr lang="nb-NO" sz="2000" dirty="0"/>
              <a:t> på Os siden</a:t>
            </a:r>
          </a:p>
          <a:p>
            <a:pPr fontAlgn="base"/>
            <a:r>
              <a:rPr lang="nb-NO" sz="2000" dirty="0"/>
              <a:t>Statens vegvesen har utviklet et brokonsept med en 4-felts trafikksikker vei av høy kvalitet og standard.</a:t>
            </a:r>
          </a:p>
          <a:p>
            <a:pPr fontAlgn="base"/>
            <a:r>
              <a:rPr lang="nb-NO" sz="2000" dirty="0"/>
              <a:t>Det vil gi en reisetid over Bjørnefjorden på 3 minutter!</a:t>
            </a:r>
          </a:p>
        </p:txBody>
      </p:sp>
    </p:spTree>
    <p:extLst>
      <p:ext uri="{BB962C8B-B14F-4D97-AF65-F5344CB8AC3E}">
        <p14:creationId xmlns:p14="http://schemas.microsoft.com/office/powerpoint/2010/main" val="4754816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ssholder for innhold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03912" y="0"/>
            <a:ext cx="5789566" cy="5716126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946767" y="833582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nb-NO" sz="2800" dirty="0"/>
              <a:t>Søre Øyane, Os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946768" y="668783"/>
            <a:ext cx="5692781" cy="354711"/>
          </a:xfrm>
        </p:spPr>
        <p:txBody>
          <a:bodyPr>
            <a:noAutofit/>
          </a:bodyPr>
          <a:lstStyle/>
          <a:p>
            <a:r>
              <a:rPr lang="nb-NO" sz="2400" dirty="0"/>
              <a:t>E39 Stord-Os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C1BDA6-6FC7-4031-B0EE-715EEFBF688C}" type="datetime1">
              <a:rPr lang="nb-NO" smtClean="0"/>
              <a:t>24.01.2018</a:t>
            </a:fld>
            <a:endParaRPr lang="nb-NO"/>
          </a:p>
        </p:txBody>
      </p:sp>
      <p:sp>
        <p:nvSpPr>
          <p:cNvPr id="7" name="TekstSylinder 6"/>
          <p:cNvSpPr txBox="1"/>
          <p:nvPr/>
        </p:nvSpPr>
        <p:spPr>
          <a:xfrm>
            <a:off x="1782952" y="2060848"/>
            <a:ext cx="3376945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nb-NO" dirty="0"/>
              <a:t>Nye flytebroløsninger med landing ved </a:t>
            </a:r>
            <a:r>
              <a:rPr lang="nb-NO" dirty="0" err="1"/>
              <a:t>Gulholmane</a:t>
            </a:r>
            <a:r>
              <a:rPr lang="nb-NO" dirty="0"/>
              <a:t>, Os</a:t>
            </a:r>
          </a:p>
          <a:p>
            <a:pPr marL="285750" indent="-285750">
              <a:buFontTx/>
              <a:buChar char="-"/>
            </a:pPr>
            <a:r>
              <a:rPr lang="nb-NO" dirty="0"/>
              <a:t>Enklere tekniske løsninger</a:t>
            </a:r>
          </a:p>
          <a:p>
            <a:pPr marL="285750" indent="-285750">
              <a:buFontTx/>
              <a:buChar char="-"/>
            </a:pPr>
            <a:r>
              <a:rPr lang="nb-NO" dirty="0"/>
              <a:t>Økonomisk bedre</a:t>
            </a:r>
          </a:p>
          <a:p>
            <a:pPr marL="285750" indent="-285750">
              <a:buFontTx/>
              <a:buChar char="-"/>
            </a:pPr>
            <a:r>
              <a:rPr lang="nb-NO" dirty="0"/>
              <a:t>Bedre for ikke-prissatte konsekvenser</a:t>
            </a:r>
          </a:p>
          <a:p>
            <a:endParaRPr lang="nb-NO" dirty="0"/>
          </a:p>
          <a:p>
            <a:endParaRPr lang="nb-NO" dirty="0"/>
          </a:p>
          <a:p>
            <a:r>
              <a:rPr lang="nb-NO" sz="1400" i="1" dirty="0"/>
              <a:t>Brulinjer:</a:t>
            </a:r>
          </a:p>
          <a:p>
            <a:r>
              <a:rPr lang="nb-NO" sz="1400" b="1" i="1" dirty="0">
                <a:solidFill>
                  <a:srgbClr val="9933FF"/>
                </a:solidFill>
              </a:rPr>
              <a:t>Lilla: </a:t>
            </a:r>
            <a:r>
              <a:rPr lang="nb-NO" sz="1400" i="1" dirty="0" err="1">
                <a:solidFill>
                  <a:schemeClr val="bg1">
                    <a:lumMod val="50000"/>
                  </a:schemeClr>
                </a:solidFill>
              </a:rPr>
              <a:t>Kobbavågen</a:t>
            </a:r>
            <a:r>
              <a:rPr lang="nb-NO" sz="1400" i="1" dirty="0">
                <a:solidFill>
                  <a:schemeClr val="bg1">
                    <a:lumMod val="65000"/>
                  </a:schemeClr>
                </a:solidFill>
              </a:rPr>
              <a:t> (endeforankring)</a:t>
            </a:r>
          </a:p>
          <a:p>
            <a:r>
              <a:rPr lang="nb-NO" sz="1400" b="1" i="1" dirty="0">
                <a:solidFill>
                  <a:srgbClr val="009900"/>
                </a:solidFill>
              </a:rPr>
              <a:t>Grøn: </a:t>
            </a:r>
            <a:r>
              <a:rPr lang="nb-NO" sz="1400" i="1" dirty="0" err="1">
                <a:solidFill>
                  <a:schemeClr val="bg1">
                    <a:lumMod val="50000"/>
                  </a:schemeClr>
                </a:solidFill>
              </a:rPr>
              <a:t>Kobbavågen</a:t>
            </a:r>
            <a:r>
              <a:rPr lang="nb-NO" sz="1400" i="1" dirty="0">
                <a:solidFill>
                  <a:schemeClr val="bg1">
                    <a:lumMod val="65000"/>
                  </a:schemeClr>
                </a:solidFill>
              </a:rPr>
              <a:t> (sideforankring)</a:t>
            </a:r>
          </a:p>
          <a:p>
            <a:endParaRPr lang="nb-NO" sz="1400" i="1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nb-NO" sz="1400" b="1" i="1" dirty="0">
                <a:solidFill>
                  <a:srgbClr val="FFFF00"/>
                </a:solidFill>
              </a:rPr>
              <a:t>Gul:  </a:t>
            </a:r>
            <a:r>
              <a:rPr lang="nb-NO" sz="1400" i="1" dirty="0" err="1">
                <a:solidFill>
                  <a:schemeClr val="bg1">
                    <a:lumMod val="50000"/>
                  </a:schemeClr>
                </a:solidFill>
              </a:rPr>
              <a:t>Gulholmane</a:t>
            </a:r>
            <a:r>
              <a:rPr lang="nb-NO" sz="1400" i="1" dirty="0">
                <a:solidFill>
                  <a:schemeClr val="bg1">
                    <a:lumMod val="65000"/>
                  </a:schemeClr>
                </a:solidFill>
              </a:rPr>
              <a:t> (sideforankring)</a:t>
            </a:r>
          </a:p>
          <a:p>
            <a:r>
              <a:rPr lang="nb-NO" sz="1400" b="1" i="1" dirty="0">
                <a:solidFill>
                  <a:srgbClr val="FF9900"/>
                </a:solidFill>
              </a:rPr>
              <a:t>Oransje: </a:t>
            </a:r>
            <a:r>
              <a:rPr lang="nb-NO" sz="1400" i="1" dirty="0" err="1">
                <a:solidFill>
                  <a:schemeClr val="bg1">
                    <a:lumMod val="50000"/>
                  </a:schemeClr>
                </a:solidFill>
              </a:rPr>
              <a:t>Gulhomane</a:t>
            </a:r>
            <a:r>
              <a:rPr lang="nb-NO" sz="1400" i="1" dirty="0">
                <a:solidFill>
                  <a:schemeClr val="bg1">
                    <a:lumMod val="65000"/>
                  </a:schemeClr>
                </a:solidFill>
              </a:rPr>
              <a:t> (endeforankring)</a:t>
            </a:r>
          </a:p>
        </p:txBody>
      </p:sp>
    </p:spTree>
    <p:extLst>
      <p:ext uri="{BB962C8B-B14F-4D97-AF65-F5344CB8AC3E}">
        <p14:creationId xmlns:p14="http://schemas.microsoft.com/office/powerpoint/2010/main" val="3636980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6" name="Plassholder for innhold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65836" y="408742"/>
            <a:ext cx="8765718" cy="5352428"/>
          </a:xfrm>
          <a:prstGeom prst="rect">
            <a:avLst/>
          </a:prstGeom>
        </p:spPr>
      </p:pic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nb-NO" dirty="0"/>
              <a:t>Søre Øyane, Os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2"/>
          </p:nvPr>
        </p:nvSpPr>
        <p:spPr>
          <a:xfrm>
            <a:off x="8400257" y="6309321"/>
            <a:ext cx="1504737" cy="139937"/>
          </a:xfrm>
        </p:spPr>
        <p:txBody>
          <a:bodyPr/>
          <a:lstStyle/>
          <a:p>
            <a:r>
              <a:rPr lang="nb-NO" dirty="0"/>
              <a:t>Foto: Yngve </a:t>
            </a:r>
            <a:r>
              <a:rPr lang="nb-NO" dirty="0" err="1"/>
              <a:t>Aarthun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6194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lassholder for bilde 8"/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63" b="13663"/>
          <a:stretch>
            <a:fillRect/>
          </a:stretch>
        </p:blipFill>
        <p:spPr>
          <a:xfrm>
            <a:off x="337504" y="2480626"/>
            <a:ext cx="11475000" cy="4377374"/>
          </a:xfrm>
        </p:spPr>
      </p:pic>
      <p:sp>
        <p:nvSpPr>
          <p:cNvPr id="6" name="Tittel 5"/>
          <p:cNvSpPr>
            <a:spLocks noGrp="1"/>
          </p:cNvSpPr>
          <p:nvPr>
            <p:ph type="ctrTitle"/>
          </p:nvPr>
        </p:nvSpPr>
        <p:spPr>
          <a:xfrm>
            <a:off x="1777128" y="1461359"/>
            <a:ext cx="6563922" cy="502024"/>
          </a:xfrm>
        </p:spPr>
        <p:txBody>
          <a:bodyPr>
            <a:normAutofit/>
          </a:bodyPr>
          <a:lstStyle/>
          <a:p>
            <a:pPr algn="l"/>
            <a:r>
              <a:rPr lang="nb-NO" dirty="0"/>
              <a:t>Endeforankra flytebru over Bjørnefjorden</a:t>
            </a:r>
          </a:p>
        </p:txBody>
      </p:sp>
      <p:sp>
        <p:nvSpPr>
          <p:cNvPr id="7" name="Undertittel 6"/>
          <p:cNvSpPr>
            <a:spLocks noGrp="1"/>
          </p:cNvSpPr>
          <p:nvPr>
            <p:ph type="subTitle" idx="1"/>
          </p:nvPr>
        </p:nvSpPr>
        <p:spPr>
          <a:xfrm>
            <a:off x="1777128" y="1032987"/>
            <a:ext cx="5870846" cy="339502"/>
          </a:xfrm>
        </p:spPr>
        <p:txBody>
          <a:bodyPr>
            <a:noAutofit/>
          </a:bodyPr>
          <a:lstStyle/>
          <a:p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1104477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Mulig framdrift for bro over Bjørnafjorden</a:t>
            </a:r>
          </a:p>
        </p:txBody>
      </p:sp>
      <p:graphicFrame>
        <p:nvGraphicFramePr>
          <p:cNvPr id="5" name="Plassholder for innhold 4"/>
          <p:cNvGraphicFramePr>
            <a:graphicFrameLocks noGrp="1"/>
          </p:cNvGraphicFramePr>
          <p:nvPr>
            <p:ph idx="1"/>
            <p:extLst/>
          </p:nvPr>
        </p:nvGraphicFramePr>
        <p:xfrm>
          <a:off x="-1" y="1640964"/>
          <a:ext cx="11683997" cy="414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488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0514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0514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40257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40257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805146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55302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276056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378646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265486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274433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402574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402574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402574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402574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  <a:gridCol w="805146">
                  <a:extLst>
                    <a:ext uri="{9D8B030D-6E8A-4147-A177-3AD203B41FA5}">
                      <a16:colId xmlns:a16="http://schemas.microsoft.com/office/drawing/2014/main" xmlns="" val="20015"/>
                    </a:ext>
                  </a:extLst>
                </a:gridCol>
                <a:gridCol w="805146">
                  <a:extLst>
                    <a:ext uri="{9D8B030D-6E8A-4147-A177-3AD203B41FA5}">
                      <a16:colId xmlns:a16="http://schemas.microsoft.com/office/drawing/2014/main" xmlns="" val="20016"/>
                    </a:ext>
                  </a:extLst>
                </a:gridCol>
                <a:gridCol w="402574">
                  <a:extLst>
                    <a:ext uri="{9D8B030D-6E8A-4147-A177-3AD203B41FA5}">
                      <a16:colId xmlns:a16="http://schemas.microsoft.com/office/drawing/2014/main" xmlns="" val="20017"/>
                    </a:ext>
                  </a:extLst>
                </a:gridCol>
                <a:gridCol w="402574">
                  <a:extLst>
                    <a:ext uri="{9D8B030D-6E8A-4147-A177-3AD203B41FA5}">
                      <a16:colId xmlns:a16="http://schemas.microsoft.com/office/drawing/2014/main" xmlns="" val="20018"/>
                    </a:ext>
                  </a:extLst>
                </a:gridCol>
                <a:gridCol w="805146">
                  <a:extLst>
                    <a:ext uri="{9D8B030D-6E8A-4147-A177-3AD203B41FA5}">
                      <a16:colId xmlns:a16="http://schemas.microsoft.com/office/drawing/2014/main" xmlns="" val="20019"/>
                    </a:ext>
                  </a:extLst>
                </a:gridCol>
              </a:tblGrid>
              <a:tr h="783988">
                <a:tc>
                  <a:txBody>
                    <a:bodyPr/>
                    <a:lstStyle/>
                    <a:p>
                      <a:endParaRPr lang="nb-NO" dirty="0"/>
                    </a:p>
                    <a:p>
                      <a:endParaRPr lang="nb-NO" dirty="0"/>
                    </a:p>
                    <a:p>
                      <a:r>
                        <a:rPr lang="nb-NO" sz="1400" dirty="0"/>
                        <a:t>Aktivitet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2019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nb-NO" dirty="0"/>
                        <a:t>2020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2021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nb-NO" dirty="0"/>
                        <a:t>2022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nb-NO" dirty="0"/>
                        <a:t>2023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nb-NO" dirty="0"/>
                        <a:t>2024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nb-NO" dirty="0"/>
                        <a:t>2025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2027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nb-NO" dirty="0"/>
                        <a:t>2028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2029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40661">
                <a:tc>
                  <a:txBody>
                    <a:bodyPr/>
                    <a:lstStyle/>
                    <a:p>
                      <a:r>
                        <a:rPr lang="nb-NO" dirty="0"/>
                        <a:t>Konseptutvikling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>
                    <a:solidFill>
                      <a:schemeClr val="accent6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40661">
                <a:tc>
                  <a:txBody>
                    <a:bodyPr/>
                    <a:lstStyle/>
                    <a:p>
                      <a:r>
                        <a:rPr lang="nb-NO" dirty="0"/>
                        <a:t>Forprosjekt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40661">
                <a:tc>
                  <a:txBody>
                    <a:bodyPr/>
                    <a:lstStyle/>
                    <a:p>
                      <a:r>
                        <a:rPr lang="nb-NO" dirty="0"/>
                        <a:t>Reguleringsplan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nb-NO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40661">
                <a:tc>
                  <a:txBody>
                    <a:bodyPr/>
                    <a:lstStyle/>
                    <a:p>
                      <a:r>
                        <a:rPr lang="nb-NO" dirty="0"/>
                        <a:t>KS2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40661">
                <a:tc>
                  <a:txBody>
                    <a:bodyPr/>
                    <a:lstStyle/>
                    <a:p>
                      <a:r>
                        <a:rPr lang="nb-NO" dirty="0"/>
                        <a:t>Stortingsvedtak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40661">
                <a:tc>
                  <a:txBody>
                    <a:bodyPr/>
                    <a:lstStyle/>
                    <a:p>
                      <a:r>
                        <a:rPr lang="nb-NO" dirty="0"/>
                        <a:t>Prekvalifisering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40661">
                <a:tc>
                  <a:txBody>
                    <a:bodyPr/>
                    <a:lstStyle/>
                    <a:p>
                      <a:r>
                        <a:rPr lang="nb-NO" dirty="0" err="1"/>
                        <a:t>Konk.pr.dialog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40661">
                <a:tc>
                  <a:txBody>
                    <a:bodyPr/>
                    <a:lstStyle/>
                    <a:p>
                      <a:r>
                        <a:rPr lang="nb-NO" dirty="0"/>
                        <a:t>Kontrakt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40661">
                <a:tc>
                  <a:txBody>
                    <a:bodyPr/>
                    <a:lstStyle/>
                    <a:p>
                      <a:r>
                        <a:rPr lang="nb-NO" dirty="0"/>
                        <a:t>Bygging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Bindepunkt 5"/>
          <p:cNvSpPr/>
          <p:nvPr/>
        </p:nvSpPr>
        <p:spPr>
          <a:xfrm>
            <a:off x="5447928" y="3645024"/>
            <a:ext cx="216024" cy="216024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Bindepunkt 6"/>
          <p:cNvSpPr/>
          <p:nvPr/>
        </p:nvSpPr>
        <p:spPr>
          <a:xfrm>
            <a:off x="5807968" y="4077072"/>
            <a:ext cx="144434" cy="14401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Bindepunkt 7"/>
          <p:cNvSpPr/>
          <p:nvPr/>
        </p:nvSpPr>
        <p:spPr>
          <a:xfrm>
            <a:off x="7320136" y="5157192"/>
            <a:ext cx="144016" cy="216024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TekstSylinder 2"/>
          <p:cNvSpPr txBox="1"/>
          <p:nvPr/>
        </p:nvSpPr>
        <p:spPr>
          <a:xfrm>
            <a:off x="1524000" y="6033516"/>
            <a:ext cx="7642522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i="1" dirty="0"/>
              <a:t>For å oppnå en slik framdrift må finansieringen være på plass.</a:t>
            </a:r>
          </a:p>
          <a:p>
            <a:r>
              <a:rPr lang="nb-NO" i="1" dirty="0"/>
              <a:t>Veg i dagen, tunneler og andre broer kan startes tidligere.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77025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xmlns="" id="{CF228539-4B83-4A26-AAB3-8AB331281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65" y="905608"/>
            <a:ext cx="11166136" cy="1503483"/>
          </a:xfrm>
        </p:spPr>
        <p:txBody>
          <a:bodyPr>
            <a:normAutofit fontScale="90000"/>
          </a:bodyPr>
          <a:lstStyle/>
          <a:p>
            <a:r>
              <a:rPr lang="nb-NO" b="1" dirty="0"/>
              <a:t/>
            </a:r>
            <a:br>
              <a:rPr lang="nb-NO" b="1" dirty="0"/>
            </a:br>
            <a:r>
              <a:rPr lang="nb-NO" sz="2000" dirty="0"/>
              <a:t>Avdelingsdirektør Bettina Sandvin i Statens vegvesen holdt innlegg under årets utgave av Arctic Entrepreneur.:</a:t>
            </a:r>
            <a:r>
              <a:rPr lang="nb-NO" sz="2000" b="1" dirty="0"/>
              <a:t/>
            </a:r>
            <a:br>
              <a:rPr lang="nb-NO" sz="2000" b="1" dirty="0"/>
            </a:br>
            <a:r>
              <a:rPr lang="nb-NO" sz="2000" b="1" dirty="0"/>
              <a:t/>
            </a:r>
            <a:br>
              <a:rPr lang="nb-NO" sz="2000" b="1" dirty="0"/>
            </a:br>
            <a:r>
              <a:rPr lang="nb-NO" sz="3100" b="1" dirty="0">
                <a:solidFill>
                  <a:srgbClr val="FF0000"/>
                </a:solidFill>
              </a:rPr>
              <a:t>«</a:t>
            </a:r>
            <a:r>
              <a:rPr lang="nb-NO" sz="2200" b="1" i="1" dirty="0">
                <a:solidFill>
                  <a:srgbClr val="FF0000"/>
                </a:solidFill>
              </a:rPr>
              <a:t>Nå skal entreprenørene tidligere inn i Vegvesen-prosjektene. Statens vegvesen plukker i disse dager ut flere pilotprosjekter hvor de får muligheten til å kontrahere entreprenør før reguleringsplan er vedtatt</a:t>
            </a:r>
            <a:r>
              <a:rPr lang="nb-NO" sz="3100" b="1" i="1" dirty="0">
                <a:solidFill>
                  <a:srgbClr val="FF0000"/>
                </a:solidFill>
              </a:rPr>
              <a:t>.» </a:t>
            </a:r>
            <a:r>
              <a:rPr lang="nb-NO" b="1" i="1" dirty="0">
                <a:solidFill>
                  <a:srgbClr val="FF0000"/>
                </a:solidFill>
              </a:rPr>
              <a:t/>
            </a:r>
            <a:br>
              <a:rPr lang="nb-NO" b="1" i="1" dirty="0">
                <a:solidFill>
                  <a:srgbClr val="FF0000"/>
                </a:solidFill>
              </a:rPr>
            </a:br>
            <a:endParaRPr lang="nb-NO" i="1" dirty="0">
              <a:solidFill>
                <a:srgbClr val="FF0000"/>
              </a:solidFill>
            </a:endParaRPr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xmlns="" id="{9D982DB1-33F1-46B2-B0A0-EBF396D22D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832" y="3253154"/>
            <a:ext cx="5583116" cy="3339978"/>
          </a:xfrm>
        </p:spPr>
      </p:pic>
    </p:spTree>
    <p:extLst>
      <p:ext uri="{BB962C8B-B14F-4D97-AF65-F5344CB8AC3E}">
        <p14:creationId xmlns:p14="http://schemas.microsoft.com/office/powerpoint/2010/main" val="19324264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xmlns="" id="{CF56A3CC-9F18-4E9A-B784-4ABBAA5662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fontAlgn="base"/>
            <a:r>
              <a:rPr lang="nb-NO" cap="all" dirty="0"/>
              <a:t>KRYSSING AV LANGENUEN - HENGEBRO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xmlns="" id="{BCD2729C-EFF5-4EFA-A04B-F8C5C3F051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82432" y="1810524"/>
            <a:ext cx="5401570" cy="3561576"/>
          </a:xfrm>
        </p:spPr>
        <p:txBody>
          <a:bodyPr>
            <a:normAutofit fontScale="77500" lnSpcReduction="20000"/>
          </a:bodyPr>
          <a:lstStyle/>
          <a:p>
            <a:pPr fontAlgn="base"/>
            <a:r>
              <a:rPr lang="nb-NO" dirty="0"/>
              <a:t>Mellom Stord og Tysnes over Langenuen. Hengebro - med 4-feltsbro + gang/sykkelfelt 1800 m lang - hovedspenn på </a:t>
            </a:r>
            <a:r>
              <a:rPr lang="nb-NO" dirty="0" err="1"/>
              <a:t>ca</a:t>
            </a:r>
            <a:r>
              <a:rPr lang="nb-NO" dirty="0"/>
              <a:t> 1200 m. </a:t>
            </a:r>
          </a:p>
          <a:p>
            <a:pPr fontAlgn="base"/>
            <a:r>
              <a:rPr lang="nb-NO" dirty="0"/>
              <a:t>I dag - 3 ferjesamband som blir erstatta av </a:t>
            </a:r>
            <a:r>
              <a:rPr lang="nb-NO" dirty="0" err="1"/>
              <a:t>Hordfast</a:t>
            </a:r>
            <a:r>
              <a:rPr lang="nb-NO" dirty="0"/>
              <a:t>: </a:t>
            </a:r>
          </a:p>
          <a:p>
            <a:pPr fontAlgn="base"/>
            <a:r>
              <a:rPr lang="nb-NO" dirty="0"/>
              <a:t>Halhjem - Sandvikvåg, på Stord. Norges tredje største ferjesamband. </a:t>
            </a:r>
          </a:p>
          <a:p>
            <a:pPr fontAlgn="base"/>
            <a:r>
              <a:rPr lang="nb-NO" dirty="0"/>
              <a:t>Halhjem – Våge på Tysnes. </a:t>
            </a:r>
          </a:p>
          <a:p>
            <a:pPr fontAlgn="base"/>
            <a:r>
              <a:rPr lang="nb-NO" dirty="0"/>
              <a:t>Jektevik på Stord – Hodnanes  på Tysnes. Dette regnes som en av Norges farligste ferjestrekninger, på grunn av mye kryssende skipstrafikk i Langenuen.</a:t>
            </a:r>
          </a:p>
        </p:txBody>
      </p:sp>
      <p:pic>
        <p:nvPicPr>
          <p:cNvPr id="8" name="Plassholder for innhold 7" descr="Et bilde som inneholder vann, utendørs, båt, himmel&#10;&#10;Beskrivelse som er generert med svært høy visshet">
            <a:extLst>
              <a:ext uri="{FF2B5EF4-FFF2-40B4-BE49-F238E27FC236}">
                <a16:creationId xmlns:a16="http://schemas.microsoft.com/office/drawing/2014/main" xmlns="" id="{25CCAAC1-E3D6-4731-9DF0-433BA2112F7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810524"/>
            <a:ext cx="6096000" cy="3416026"/>
          </a:xfrm>
        </p:spPr>
      </p:pic>
    </p:spTree>
    <p:extLst>
      <p:ext uri="{BB962C8B-B14F-4D97-AF65-F5344CB8AC3E}">
        <p14:creationId xmlns:p14="http://schemas.microsoft.com/office/powerpoint/2010/main" val="18691871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ssholder for innhold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47929" y="26330"/>
            <a:ext cx="5703225" cy="5743849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391870" y="845840"/>
            <a:ext cx="8620680" cy="1143000"/>
          </a:xfrm>
        </p:spPr>
        <p:txBody>
          <a:bodyPr>
            <a:normAutofit/>
          </a:bodyPr>
          <a:lstStyle/>
          <a:p>
            <a:pPr algn="l"/>
            <a:r>
              <a:rPr lang="nb-NO" sz="2800" dirty="0"/>
              <a:t>Kryssing av Langenuen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391870" y="653883"/>
            <a:ext cx="6093083" cy="354711"/>
          </a:xfrm>
        </p:spPr>
        <p:txBody>
          <a:bodyPr>
            <a:noAutofit/>
          </a:bodyPr>
          <a:lstStyle/>
          <a:p>
            <a:endParaRPr lang="nb-NO" sz="2400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C1BDA6-6FC7-4031-B0EE-715EEFBF688C}" type="datetime1">
              <a:rPr lang="nb-NO" smtClean="0"/>
              <a:t>24.01.2018</a:t>
            </a:fld>
            <a:endParaRPr lang="nb-NO"/>
          </a:p>
        </p:txBody>
      </p:sp>
      <p:sp>
        <p:nvSpPr>
          <p:cNvPr id="7" name="TekstSylinder 6"/>
          <p:cNvSpPr txBox="1"/>
          <p:nvPr/>
        </p:nvSpPr>
        <p:spPr>
          <a:xfrm>
            <a:off x="1391870" y="1988840"/>
            <a:ext cx="384003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u="sng" dirty="0"/>
              <a:t>Kryssing midt </a:t>
            </a:r>
            <a:r>
              <a:rPr lang="nb-NO" dirty="0"/>
              <a:t>(grønn):</a:t>
            </a:r>
          </a:p>
          <a:p>
            <a:pPr marL="285750" indent="-285750">
              <a:buFontTx/>
              <a:buChar char="-"/>
            </a:pPr>
            <a:r>
              <a:rPr lang="nb-NO" dirty="0"/>
              <a:t>Litt billigere- ved full utbygging</a:t>
            </a:r>
          </a:p>
          <a:p>
            <a:pPr marL="285750" indent="-285750">
              <a:buFontTx/>
              <a:buChar char="-"/>
            </a:pPr>
            <a:r>
              <a:rPr lang="nb-NO" dirty="0"/>
              <a:t>Bedre på miljøtema</a:t>
            </a:r>
          </a:p>
          <a:p>
            <a:pPr marL="285750" indent="-285750">
              <a:buFontTx/>
              <a:buChar char="-"/>
            </a:pPr>
            <a:r>
              <a:rPr lang="nb-NO" dirty="0"/>
              <a:t>Sparer mest ved eventuelt redusert 1.byggetrinn –  totalt </a:t>
            </a:r>
            <a:r>
              <a:rPr lang="nb-NO" dirty="0" err="1"/>
              <a:t>ca</a:t>
            </a:r>
            <a:r>
              <a:rPr lang="nb-NO" dirty="0"/>
              <a:t> 2 mrd.</a:t>
            </a:r>
          </a:p>
          <a:p>
            <a:pPr marL="285750" indent="-285750">
              <a:buFontTx/>
              <a:buChar char="-"/>
            </a:pPr>
            <a:r>
              <a:rPr lang="nb-NO" dirty="0"/>
              <a:t>Statens Vegvesen, region Vest + VD anbefaler dette alternativet. </a:t>
            </a:r>
          </a:p>
          <a:p>
            <a:pPr marL="285750" indent="-285750">
              <a:buFontTx/>
              <a:buChar char="-"/>
            </a:pPr>
            <a:r>
              <a:rPr lang="nb-NO" dirty="0"/>
              <a:t>NHO, LO + Bergen Næringsråd m.fl. støtter SVV.</a:t>
            </a:r>
          </a:p>
          <a:p>
            <a:pPr marL="285750" indent="-285750">
              <a:buFontTx/>
              <a:buChar char="-"/>
            </a:pPr>
            <a:endParaRPr lang="nb-NO" dirty="0"/>
          </a:p>
          <a:p>
            <a:r>
              <a:rPr lang="nb-NO" b="1" u="sng" dirty="0"/>
              <a:t>Kryssing sør </a:t>
            </a:r>
            <a:r>
              <a:rPr lang="nb-NO" dirty="0"/>
              <a:t>(lilla):</a:t>
            </a:r>
          </a:p>
          <a:p>
            <a:pPr marL="285750" indent="-285750">
              <a:buFontTx/>
              <a:buChar char="-"/>
            </a:pPr>
            <a:r>
              <a:rPr lang="nb-NO" dirty="0"/>
              <a:t>Lokalt /regionalt (</a:t>
            </a:r>
            <a:r>
              <a:rPr lang="nb-NO" dirty="0" err="1"/>
              <a:t>Shl</a:t>
            </a:r>
            <a:r>
              <a:rPr lang="nb-NO" dirty="0"/>
              <a:t>) noe bedre</a:t>
            </a:r>
          </a:p>
          <a:p>
            <a:pPr marL="285750" indent="-285750">
              <a:buFontTx/>
              <a:buChar char="-"/>
            </a:pPr>
            <a:r>
              <a:rPr lang="nb-NO" dirty="0"/>
              <a:t>Flest kommuner og fylkeskommunen vil ha denne (samt bedrifter og </a:t>
            </a:r>
            <a:r>
              <a:rPr lang="nb-NO" dirty="0" err="1"/>
              <a:t>enkeltpersonar</a:t>
            </a:r>
            <a:r>
              <a:rPr lang="nb-NO" dirty="0"/>
              <a:t> i </a:t>
            </a:r>
            <a:r>
              <a:rPr lang="nb-NO" dirty="0" err="1"/>
              <a:t>Shl</a:t>
            </a:r>
            <a:r>
              <a:rPr lang="nb-NO" dirty="0"/>
              <a:t>-regionen)</a:t>
            </a:r>
          </a:p>
        </p:txBody>
      </p:sp>
    </p:spTree>
    <p:extLst>
      <p:ext uri="{BB962C8B-B14F-4D97-AF65-F5344CB8AC3E}">
        <p14:creationId xmlns:p14="http://schemas.microsoft.com/office/powerpoint/2010/main" val="3512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105945" y="701824"/>
            <a:ext cx="8229600" cy="1143000"/>
          </a:xfrm>
        </p:spPr>
        <p:txBody>
          <a:bodyPr/>
          <a:lstStyle/>
          <a:p>
            <a:pPr algn="l"/>
            <a:r>
              <a:rPr lang="nb-NO" sz="2800" dirty="0"/>
              <a:t>Endret flytebroløsning, nye kostnads- og </a:t>
            </a:r>
            <a:r>
              <a:rPr lang="nb-NO" sz="2800" dirty="0" err="1"/>
              <a:t>nyttetall</a:t>
            </a:r>
            <a:r>
              <a:rPr lang="nb-NO" sz="2800" dirty="0"/>
              <a:t> </a:t>
            </a:r>
            <a:r>
              <a:rPr lang="nb-NO" sz="1600" dirty="0"/>
              <a:t>(2016-kr)</a:t>
            </a:r>
            <a:endParaRPr lang="nb-NO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2135561" y="620689"/>
            <a:ext cx="5692781" cy="354711"/>
          </a:xfrm>
        </p:spPr>
        <p:txBody>
          <a:bodyPr>
            <a:noAutofit/>
          </a:bodyPr>
          <a:lstStyle/>
          <a:p>
            <a:r>
              <a:rPr lang="nb-NO" sz="2400" dirty="0"/>
              <a:t>E39 Stord-Os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C1BDA6-6FC7-4031-B0EE-715EEFBF688C}" type="datetime1">
              <a:rPr lang="nb-NO" smtClean="0"/>
              <a:t>24.01.2018</a:t>
            </a:fld>
            <a:endParaRPr lang="nb-NO"/>
          </a:p>
        </p:txBody>
      </p:sp>
      <p:pic>
        <p:nvPicPr>
          <p:cNvPr id="6" name="Plassholder for innhold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25755" y="1844825"/>
            <a:ext cx="8351795" cy="3790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137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xmlns="" id="{B359BBE2-1234-47C1-9149-FD5BDE798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cap="all" dirty="0"/>
              <a:t>Hva vil det koste for meg?</a:t>
            </a:r>
          </a:p>
        </p:txBody>
      </p:sp>
      <p:pic>
        <p:nvPicPr>
          <p:cNvPr id="6" name="Plassholder for innhold 5" descr="Et bilde som inneholder gress, vei, scene, bilvei&#10;&#10;Beskrivelse som er generert med svært høy visshet">
            <a:extLst>
              <a:ext uri="{FF2B5EF4-FFF2-40B4-BE49-F238E27FC236}">
                <a16:creationId xmlns:a16="http://schemas.microsoft.com/office/drawing/2014/main" xmlns="" id="{FB134DE7-354E-44D2-9928-D8B823C89CF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901918"/>
            <a:ext cx="5921375" cy="3762035"/>
          </a:xfrm>
        </p:spPr>
      </p:pic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xmlns="" id="{FF18AF7E-0C4C-4D5B-B875-2C4C7039440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nb-NO" sz="2000" dirty="0"/>
              <a:t>Kostnadene for et så stort prosjekt er usikre og det er for tidlig å kunne beregne eksakt pris pr. passering. </a:t>
            </a:r>
          </a:p>
          <a:p>
            <a:r>
              <a:rPr lang="nb-NO" sz="2000" dirty="0"/>
              <a:t>E39 Hordfast vil komme inn under «Takstregulativ for ferjeavløsnings-prosjekt». Det betyr rundt 40% tillegg i forhold til dagens ferjetakst. (</a:t>
            </a:r>
            <a:r>
              <a:rPr lang="nb-NO" sz="2000" dirty="0" err="1"/>
              <a:t>ca</a:t>
            </a:r>
            <a:r>
              <a:rPr lang="nb-NO" sz="2000" dirty="0"/>
              <a:t> kr 350,- liten bil)</a:t>
            </a:r>
          </a:p>
          <a:p>
            <a:r>
              <a:rPr lang="nb-NO" sz="2000" dirty="0"/>
              <a:t>Det vil imidlertid bli gratis for passasjerer, dermed er det avhengig av hvor mange som er i bilen om det blir dyrere eller billigere enn før.</a:t>
            </a:r>
          </a:p>
          <a:p>
            <a:r>
              <a:rPr lang="nb-NO" sz="2000" dirty="0"/>
              <a:t>Etter 15 år kjører vi gratis!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447977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xmlns="" id="{8A1993C7-3FC6-464F-B887-3CE15C84E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MEGET GOD SAMFUNNSØKONOMI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xmlns="" id="{01543895-B179-46A0-8184-3999D6906B1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pPr fontAlgn="base"/>
            <a:r>
              <a:rPr lang="nb-NO" dirty="0"/>
              <a:t>Med </a:t>
            </a:r>
            <a:r>
              <a:rPr lang="nb-NO" dirty="0" err="1"/>
              <a:t>Hordfast</a:t>
            </a:r>
            <a:r>
              <a:rPr lang="nb-NO" dirty="0"/>
              <a:t> blir </a:t>
            </a:r>
            <a:r>
              <a:rPr lang="nb-NO" dirty="0">
                <a:solidFill>
                  <a:srgbClr val="FF0000"/>
                </a:solidFill>
              </a:rPr>
              <a:t>reisetidene så sterkt redusert </a:t>
            </a:r>
            <a:r>
              <a:rPr lang="nb-NO" dirty="0"/>
              <a:t>at vi får helt nye bo- og arbeidsmarkeder.</a:t>
            </a:r>
          </a:p>
          <a:p>
            <a:pPr fontAlgn="base"/>
            <a:r>
              <a:rPr lang="nb-NO" dirty="0">
                <a:solidFill>
                  <a:srgbClr val="FF0000"/>
                </a:solidFill>
              </a:rPr>
              <a:t>Ks1 rapporten</a:t>
            </a:r>
            <a:r>
              <a:rPr lang="nb-NO" dirty="0"/>
              <a:t>(TØI og Dovre Group)</a:t>
            </a:r>
            <a:r>
              <a:rPr lang="nb-NO" dirty="0">
                <a:solidFill>
                  <a:srgbClr val="FF0000"/>
                </a:solidFill>
              </a:rPr>
              <a:t>+56 </a:t>
            </a:r>
            <a:r>
              <a:rPr lang="nb-NO" dirty="0" err="1">
                <a:solidFill>
                  <a:srgbClr val="FF0000"/>
                </a:solidFill>
              </a:rPr>
              <a:t>mrd</a:t>
            </a:r>
            <a:r>
              <a:rPr lang="nb-NO" dirty="0">
                <a:solidFill>
                  <a:srgbClr val="FF0000"/>
                </a:solidFill>
              </a:rPr>
              <a:t> </a:t>
            </a:r>
            <a:r>
              <a:rPr lang="nb-NO" dirty="0"/>
              <a:t>i neddiskontert nytte (reduseres med 20 </a:t>
            </a:r>
            <a:r>
              <a:rPr lang="nb-NO" dirty="0" err="1"/>
              <a:t>mrd</a:t>
            </a:r>
            <a:r>
              <a:rPr lang="nb-NO" dirty="0"/>
              <a:t> </a:t>
            </a:r>
            <a:r>
              <a:rPr lang="nb-NO" dirty="0" err="1"/>
              <a:t>pga</a:t>
            </a:r>
            <a:r>
              <a:rPr lang="nb-NO" dirty="0"/>
              <a:t> brukerbetaling)</a:t>
            </a:r>
          </a:p>
          <a:p>
            <a:pPr fontAlgn="base"/>
            <a:r>
              <a:rPr lang="nb-NO" dirty="0"/>
              <a:t>Forskning viser at </a:t>
            </a:r>
            <a:r>
              <a:rPr lang="nb-NO" dirty="0">
                <a:solidFill>
                  <a:srgbClr val="FF0000"/>
                </a:solidFill>
              </a:rPr>
              <a:t>effektive bo- og arbeidsområder</a:t>
            </a:r>
            <a:r>
              <a:rPr lang="nb-NO" dirty="0"/>
              <a:t> i hovedsak er avgrenset til 45 minutters reisetid, slik det blir mellom Bergen sentrum og Leirvik med </a:t>
            </a:r>
            <a:r>
              <a:rPr lang="nb-NO" dirty="0" err="1"/>
              <a:t>Hordfast</a:t>
            </a:r>
            <a:endParaRPr lang="nb-NO" dirty="0"/>
          </a:p>
          <a:p>
            <a:pPr fontAlgn="base"/>
            <a:r>
              <a:rPr lang="nb-NO" dirty="0"/>
              <a:t>Siden mye av arbeidsmarkedet i Bergensområdet ligger sør for Bergen sentrum, betyr </a:t>
            </a:r>
            <a:r>
              <a:rPr lang="nb-NO" dirty="0">
                <a:solidFill>
                  <a:srgbClr val="FF0000"/>
                </a:solidFill>
              </a:rPr>
              <a:t>det pendle-avstand mellom Sunnhordland og Bergen!</a:t>
            </a:r>
          </a:p>
          <a:p>
            <a:pPr fontAlgn="base"/>
            <a:r>
              <a:rPr lang="nb-NO" dirty="0"/>
              <a:t>Stavanger, Haugesund, Stord og Bergen vil bli </a:t>
            </a:r>
            <a:r>
              <a:rPr lang="nb-NO" dirty="0">
                <a:solidFill>
                  <a:srgbClr val="FF0000"/>
                </a:solidFill>
              </a:rPr>
              <a:t>kjedet, sammenhengende 45 minutters arbeidsmarked</a:t>
            </a:r>
            <a:r>
              <a:rPr lang="nb-NO" dirty="0"/>
              <a:t> fra Jæren i sør til Nordhordland i nord. I dette området bor det over 1 mill. og </a:t>
            </a:r>
            <a:r>
              <a:rPr lang="nb-NO" dirty="0">
                <a:solidFill>
                  <a:srgbClr val="FF0000"/>
                </a:solidFill>
              </a:rPr>
              <a:t>400.000 </a:t>
            </a:r>
            <a:r>
              <a:rPr lang="nb-NO" dirty="0"/>
              <a:t>arbeidstakere.</a:t>
            </a:r>
          </a:p>
          <a:p>
            <a:pPr marL="0" indent="0">
              <a:buNone/>
            </a:pPr>
            <a:endParaRPr lang="nb-NO" dirty="0"/>
          </a:p>
        </p:txBody>
      </p:sp>
      <p:pic>
        <p:nvPicPr>
          <p:cNvPr id="6" name="Plassholder for innhold 5">
            <a:extLst>
              <a:ext uri="{FF2B5EF4-FFF2-40B4-BE49-F238E27FC236}">
                <a16:creationId xmlns:a16="http://schemas.microsoft.com/office/drawing/2014/main" xmlns="" id="{7A799054-E5C1-40C7-BAD9-67FCC26D226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00798" y="1810524"/>
            <a:ext cx="5591202" cy="3727468"/>
          </a:xfrm>
        </p:spPr>
      </p:pic>
    </p:spTree>
    <p:extLst>
      <p:ext uri="{BB962C8B-B14F-4D97-AF65-F5344CB8AC3E}">
        <p14:creationId xmlns:p14="http://schemas.microsoft.com/office/powerpoint/2010/main" val="14543358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xmlns="" id="{C08FB1C7-AAA4-4DC4-AC4F-78CF0338BC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65" y="365126"/>
            <a:ext cx="11166136" cy="964530"/>
          </a:xfrm>
        </p:spPr>
        <p:txBody>
          <a:bodyPr>
            <a:normAutofit/>
          </a:bodyPr>
          <a:lstStyle/>
          <a:p>
            <a:r>
              <a:rPr lang="nb-NO" sz="2400"/>
              <a:t>      Tentativ </a:t>
            </a:r>
            <a:r>
              <a:rPr lang="nb-NO" sz="2400" dirty="0"/>
              <a:t>tidslinje</a:t>
            </a:r>
          </a:p>
        </p:txBody>
      </p:sp>
      <p:pic>
        <p:nvPicPr>
          <p:cNvPr id="4" name="Plassholder for innhold 3">
            <a:extLst>
              <a:ext uri="{FF2B5EF4-FFF2-40B4-BE49-F238E27FC236}">
                <a16:creationId xmlns:a16="http://schemas.microsoft.com/office/drawing/2014/main" xmlns="" id="{913B5CE9-0E53-431E-BA70-A109147AA1FA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476" y="1505824"/>
            <a:ext cx="10176572" cy="425203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114856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xmlns="" id="{961A0EDB-3A61-4F69-BFD5-508AC7153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xmlns="" id="{D025C08D-FFC4-49A3-929A-75FB21C7C7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xmlns="" id="{589B6CC0-0887-49D1-9D3B-69C7C174E52E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736" y="1547769"/>
            <a:ext cx="9605394" cy="41106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642263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xmlns="" id="{33187DED-4D1B-4C7F-B5EB-B91203FA9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nb-NO" sz="3600" cap="all" dirty="0"/>
              <a:t>Vi </a:t>
            </a:r>
            <a:r>
              <a:rPr lang="nb-NO" sz="3600" cap="all"/>
              <a:t>INVITERER TIL </a:t>
            </a:r>
            <a:r>
              <a:rPr lang="nb-NO" sz="3600" cap="all" dirty="0"/>
              <a:t>SAMARBEID OM </a:t>
            </a:r>
            <a:br>
              <a:rPr lang="nb-NO" sz="3600" cap="all" dirty="0"/>
            </a:br>
            <a:r>
              <a:rPr lang="nb-NO" sz="3600" cap="all" dirty="0"/>
              <a:t>byggestart i 2021/22.  </a:t>
            </a:r>
            <a:br>
              <a:rPr lang="nb-NO" sz="3600" cap="all" dirty="0"/>
            </a:br>
            <a:r>
              <a:rPr lang="nb-NO" sz="3600" cap="all" dirty="0"/>
              <a:t>- 7 års total byggetid -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xmlns="" id="{F22737B0-AE1C-4F12-BE5D-5C27CE1908E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/>
              <a:t>Stortinget har prioritert </a:t>
            </a:r>
            <a:r>
              <a:rPr lang="nb-NO" b="1" dirty="0">
                <a:solidFill>
                  <a:srgbClr val="FF0000"/>
                </a:solidFill>
              </a:rPr>
              <a:t>14 </a:t>
            </a:r>
            <a:r>
              <a:rPr lang="nb-NO" b="1" dirty="0" err="1">
                <a:solidFill>
                  <a:srgbClr val="FF0000"/>
                </a:solidFill>
              </a:rPr>
              <a:t>mrd</a:t>
            </a:r>
            <a:r>
              <a:rPr lang="nb-NO" b="1" dirty="0">
                <a:solidFill>
                  <a:srgbClr val="FF0000"/>
                </a:solidFill>
              </a:rPr>
              <a:t> </a:t>
            </a:r>
            <a:r>
              <a:rPr lang="nb-NO" dirty="0"/>
              <a:t>til Hordfast i planperioden 2024-2029.</a:t>
            </a:r>
          </a:p>
          <a:p>
            <a:r>
              <a:rPr lang="nb-NO" dirty="0"/>
              <a:t>Annen finansiering med </a:t>
            </a:r>
            <a:r>
              <a:rPr lang="nb-NO" b="1" dirty="0">
                <a:solidFill>
                  <a:srgbClr val="FF0000"/>
                </a:solidFill>
              </a:rPr>
              <a:t>5 mrd</a:t>
            </a:r>
            <a:r>
              <a:rPr lang="nb-NO" dirty="0"/>
              <a:t>. kroner i planperioden 2018-2023</a:t>
            </a:r>
          </a:p>
          <a:p>
            <a:r>
              <a:rPr lang="nb-NO" dirty="0"/>
              <a:t>Forhåndsbompenger fra 2019, sak til kommuner, fylket og </a:t>
            </a:r>
            <a:r>
              <a:rPr lang="nb-NO" b="1" dirty="0">
                <a:solidFill>
                  <a:srgbClr val="FF0000"/>
                </a:solidFill>
              </a:rPr>
              <a:t>Stortinget</a:t>
            </a:r>
            <a:r>
              <a:rPr lang="nb-NO" dirty="0">
                <a:solidFill>
                  <a:srgbClr val="FF0000"/>
                </a:solidFill>
              </a:rPr>
              <a:t> 2018</a:t>
            </a:r>
          </a:p>
          <a:p>
            <a:r>
              <a:rPr lang="nb-NO" dirty="0"/>
              <a:t>Planavklaring </a:t>
            </a:r>
            <a:r>
              <a:rPr lang="nb-NO" b="1" dirty="0">
                <a:solidFill>
                  <a:srgbClr val="FF0000"/>
                </a:solidFill>
              </a:rPr>
              <a:t>SD/KMD </a:t>
            </a:r>
            <a:r>
              <a:rPr lang="nb-NO" dirty="0">
                <a:solidFill>
                  <a:srgbClr val="FF0000"/>
                </a:solidFill>
              </a:rPr>
              <a:t>tidlig i 2018</a:t>
            </a:r>
          </a:p>
          <a:p>
            <a:r>
              <a:rPr lang="nb-NO" dirty="0"/>
              <a:t>Anleggsstart i </a:t>
            </a:r>
            <a:r>
              <a:rPr lang="nb-NO" b="1" dirty="0">
                <a:solidFill>
                  <a:srgbClr val="FF0000"/>
                </a:solidFill>
              </a:rPr>
              <a:t>2021-22.</a:t>
            </a:r>
          </a:p>
          <a:p>
            <a:r>
              <a:rPr lang="nb-NO" dirty="0"/>
              <a:t>Klar, ferdig </a:t>
            </a:r>
            <a:r>
              <a:rPr lang="nb-NO" b="1" dirty="0">
                <a:solidFill>
                  <a:srgbClr val="FF0000"/>
                </a:solidFill>
              </a:rPr>
              <a:t>KJØR i 2027 </a:t>
            </a:r>
            <a:r>
              <a:rPr lang="nb-NO" dirty="0">
                <a:solidFill>
                  <a:schemeClr val="accent5">
                    <a:lumMod val="75000"/>
                  </a:schemeClr>
                </a:solidFill>
                <a:sym typeface="Wingdings" panose="05000000000000000000" pitchFamily="2" charset="2"/>
              </a:rPr>
              <a:t></a:t>
            </a:r>
            <a:endParaRPr lang="nb-NO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6" name="Plassholder for innhold 5" descr="Et bilde som inneholder scene, himmel, bilvei, vei&#10;&#10;Beskrivelse som er generert med svært høy visshet">
            <a:extLst>
              <a:ext uri="{FF2B5EF4-FFF2-40B4-BE49-F238E27FC236}">
                <a16:creationId xmlns:a16="http://schemas.microsoft.com/office/drawing/2014/main" xmlns="" id="{E5A744A1-B871-4064-8774-05104765DAD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70596" y="1810524"/>
            <a:ext cx="5921404" cy="3712452"/>
          </a:xfrm>
        </p:spPr>
      </p:pic>
    </p:spTree>
    <p:extLst>
      <p:ext uri="{BB962C8B-B14F-4D97-AF65-F5344CB8AC3E}">
        <p14:creationId xmlns:p14="http://schemas.microsoft.com/office/powerpoint/2010/main" val="6602707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45891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xmlns="" id="{E6E18FD3-7BB4-48B2-BF5F-8FCC320379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33066" y="1541061"/>
            <a:ext cx="5515187" cy="2644332"/>
          </a:xfrm>
        </p:spPr>
        <p:txBody>
          <a:bodyPr>
            <a:normAutofit/>
          </a:bodyPr>
          <a:lstStyle/>
          <a:p>
            <a:pPr algn="ctr"/>
            <a:r>
              <a:rPr lang="nb-NO" sz="3600" i="1" dirty="0">
                <a:solidFill>
                  <a:srgbClr val="FF0000"/>
                </a:solidFill>
              </a:rPr>
              <a:t>Vi </a:t>
            </a:r>
            <a:r>
              <a:rPr lang="nb-NO" sz="3600" i="1">
                <a:solidFill>
                  <a:srgbClr val="FF0000"/>
                </a:solidFill>
              </a:rPr>
              <a:t>arbeider målretta </a:t>
            </a:r>
            <a:r>
              <a:rPr lang="nb-NO" sz="3600" i="1" dirty="0">
                <a:solidFill>
                  <a:srgbClr val="FF0000"/>
                </a:solidFill>
              </a:rPr>
              <a:t/>
            </a:r>
            <a:br>
              <a:rPr lang="nb-NO" sz="3600" i="1" dirty="0">
                <a:solidFill>
                  <a:srgbClr val="FF0000"/>
                </a:solidFill>
              </a:rPr>
            </a:br>
            <a:r>
              <a:rPr lang="nb-NO" sz="3600" i="1" dirty="0">
                <a:solidFill>
                  <a:srgbClr val="FF0000"/>
                </a:solidFill>
              </a:rPr>
              <a:t>for </a:t>
            </a:r>
            <a:br>
              <a:rPr lang="nb-NO" sz="3600" i="1" dirty="0">
                <a:solidFill>
                  <a:srgbClr val="FF0000"/>
                </a:solidFill>
              </a:rPr>
            </a:br>
            <a:r>
              <a:rPr lang="nb-NO" sz="3600" i="1" dirty="0">
                <a:solidFill>
                  <a:srgbClr val="FF0000"/>
                </a:solidFill>
              </a:rPr>
              <a:t>vekst og utvikling </a:t>
            </a:r>
            <a:br>
              <a:rPr lang="nb-NO" sz="3600" i="1" dirty="0">
                <a:solidFill>
                  <a:srgbClr val="FF0000"/>
                </a:solidFill>
              </a:rPr>
            </a:br>
            <a:r>
              <a:rPr lang="nb-NO" sz="3600" i="1" dirty="0">
                <a:solidFill>
                  <a:srgbClr val="FF0000"/>
                </a:solidFill>
              </a:rPr>
              <a:t>på </a:t>
            </a:r>
            <a:br>
              <a:rPr lang="nb-NO" sz="3600" i="1" dirty="0">
                <a:solidFill>
                  <a:srgbClr val="FF0000"/>
                </a:solidFill>
              </a:rPr>
            </a:br>
            <a:r>
              <a:rPr lang="nb-NO" sz="3600" i="1" dirty="0">
                <a:solidFill>
                  <a:srgbClr val="FF0000"/>
                </a:solidFill>
              </a:rPr>
              <a:t>Vestlandet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xmlns="" id="{425F30AE-7825-4DD2-86F3-801ADE6F934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>
                <a:hlinkClick r:id="rId2"/>
              </a:rPr>
              <a:t>www.hordfast.no</a:t>
            </a:r>
            <a:endParaRPr lang="nb-NO" dirty="0"/>
          </a:p>
          <a:p>
            <a:r>
              <a:rPr lang="nb-NO" dirty="0">
                <a:solidFill>
                  <a:srgbClr val="0070C0"/>
                </a:solidFill>
              </a:rPr>
              <a:t>FB: </a:t>
            </a:r>
            <a:r>
              <a:rPr lang="nb-NO" dirty="0" err="1">
                <a:solidFill>
                  <a:srgbClr val="0070C0"/>
                </a:solidFill>
              </a:rPr>
              <a:t>Hordfast</a:t>
            </a:r>
            <a:r>
              <a:rPr lang="nb-NO" dirty="0">
                <a:solidFill>
                  <a:srgbClr val="0070C0"/>
                </a:solidFill>
              </a:rPr>
              <a:t>,  </a:t>
            </a:r>
            <a:r>
              <a:rPr lang="nb-NO" dirty="0" err="1">
                <a:solidFill>
                  <a:srgbClr val="0070C0"/>
                </a:solidFill>
              </a:rPr>
              <a:t>Twitter</a:t>
            </a:r>
            <a:r>
              <a:rPr lang="nb-NO" dirty="0">
                <a:solidFill>
                  <a:srgbClr val="0070C0"/>
                </a:solidFill>
              </a:rPr>
              <a:t>: @</a:t>
            </a:r>
            <a:r>
              <a:rPr lang="nb-NO" dirty="0" err="1">
                <a:solidFill>
                  <a:srgbClr val="0070C0"/>
                </a:solidFill>
              </a:rPr>
              <a:t>hordfast</a:t>
            </a:r>
            <a:endParaRPr lang="nb-NO" dirty="0">
              <a:solidFill>
                <a:srgbClr val="0070C0"/>
              </a:solidFill>
            </a:endParaRP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xmlns="" id="{461BDAE1-12C0-43EF-A88A-DB60CBA0591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41637" y="5812610"/>
            <a:ext cx="7982857" cy="853365"/>
          </a:xfrm>
        </p:spPr>
        <p:txBody>
          <a:bodyPr>
            <a:normAutofit lnSpcReduction="10000"/>
          </a:bodyPr>
          <a:lstStyle/>
          <a:p>
            <a:r>
              <a:rPr lang="nb-NO" dirty="0">
                <a:solidFill>
                  <a:srgbClr val="FF0000"/>
                </a:solidFill>
              </a:rPr>
              <a:t>Takk for oppmerksomheten </a:t>
            </a:r>
            <a:r>
              <a:rPr lang="nb-NO" dirty="0">
                <a:solidFill>
                  <a:srgbClr val="FF0000"/>
                </a:solidFill>
                <a:sym typeface="Wingdings" panose="05000000000000000000" pitchFamily="2" charset="2"/>
              </a:rPr>
              <a:t></a:t>
            </a:r>
          </a:p>
          <a:p>
            <a:r>
              <a:rPr lang="nb-NO" sz="1900" dirty="0">
                <a:sym typeface="Wingdings" panose="05000000000000000000" pitchFamily="2" charset="2"/>
              </a:rPr>
              <a:t>Oyvind.halleraker@hordfast.no</a:t>
            </a:r>
            <a:endParaRPr lang="nb-NO" sz="1900" dirty="0"/>
          </a:p>
        </p:txBody>
      </p:sp>
    </p:spTree>
    <p:extLst>
      <p:ext uri="{BB962C8B-B14F-4D97-AF65-F5344CB8AC3E}">
        <p14:creationId xmlns:p14="http://schemas.microsoft.com/office/powerpoint/2010/main" val="6179392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01228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ssholder for innhold 3">
            <a:extLst>
              <a:ext uri="{FF2B5EF4-FFF2-40B4-BE49-F238E27FC236}">
                <a16:creationId xmlns:a16="http://schemas.microsoft.com/office/drawing/2014/main" xmlns="" id="{F189D022-1416-4A3D-9462-BB131D27AEE6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3237" y="2644775"/>
            <a:ext cx="952500" cy="952500"/>
          </a:xfrm>
        </p:spPr>
      </p:pic>
    </p:spTree>
    <p:extLst>
      <p:ext uri="{BB962C8B-B14F-4D97-AF65-F5344CB8AC3E}">
        <p14:creationId xmlns:p14="http://schemas.microsoft.com/office/powerpoint/2010/main" val="16114068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xmlns="" id="{F0D77613-2AF4-4759-A759-D6072B978DD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701920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xmlns="" id="{A76D8A50-74C6-402F-9719-A7659F325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cap="all" dirty="0"/>
              <a:t>Hvor mye tid vil jeg spare?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xmlns="" id="{62260262-BACA-4B2D-BA51-C85E94C102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7865" y="1810524"/>
            <a:ext cx="5578135" cy="3853429"/>
          </a:xfrm>
        </p:spPr>
        <p:txBody>
          <a:bodyPr>
            <a:normAutofit fontScale="92500"/>
          </a:bodyPr>
          <a:lstStyle/>
          <a:p>
            <a:pPr fontAlgn="base"/>
            <a:r>
              <a:rPr lang="nb-NO" sz="2000" b="1" dirty="0"/>
              <a:t>I dag er veien i realiteten </a:t>
            </a:r>
            <a:r>
              <a:rPr lang="nb-NO" sz="2000" b="1" u="sng" dirty="0"/>
              <a:t>kun åpen 5 min hver halvtime</a:t>
            </a:r>
            <a:r>
              <a:rPr lang="nb-NO" sz="2000" b="1" dirty="0"/>
              <a:t>, med store begrensninger i helgene og kvelds- og nattestid. (+ tekniske problem)</a:t>
            </a:r>
            <a:endParaRPr lang="nb-NO" sz="2000" dirty="0"/>
          </a:p>
          <a:p>
            <a:pPr fontAlgn="base"/>
            <a:r>
              <a:rPr lang="nb-NO" sz="2000" dirty="0"/>
              <a:t>For å få best mulig samfunns- og næringsmessig nytte av prosjektet, er det planlagt en trafikksikker 4-felts motorvei med fartsgrense på 110 km/t. </a:t>
            </a:r>
          </a:p>
          <a:p>
            <a:pPr fontAlgn="base"/>
            <a:r>
              <a:rPr lang="nb-NO" sz="2000" dirty="0"/>
              <a:t>Leirvik-Bergen på </a:t>
            </a:r>
            <a:r>
              <a:rPr lang="nb-NO" sz="2000" u="sng" dirty="0"/>
              <a:t>45 minutter</a:t>
            </a:r>
            <a:r>
              <a:rPr lang="nb-NO" sz="2000" dirty="0"/>
              <a:t>, </a:t>
            </a:r>
            <a:br>
              <a:rPr lang="nb-NO" sz="2000" dirty="0"/>
            </a:br>
            <a:r>
              <a:rPr lang="nb-NO" sz="2000" dirty="0"/>
              <a:t>mot 2 timer og 5 minutter i dag.</a:t>
            </a:r>
          </a:p>
          <a:p>
            <a:pPr fontAlgn="base">
              <a:lnSpc>
                <a:spcPct val="110000"/>
              </a:lnSpc>
            </a:pPr>
            <a:r>
              <a:rPr lang="nb-NO" sz="2000" dirty="0"/>
              <a:t>Haugesund – Bergen på </a:t>
            </a:r>
            <a:r>
              <a:rPr lang="nb-NO" sz="2000" u="sng" dirty="0"/>
              <a:t>80 minutter,                        </a:t>
            </a:r>
            <a:r>
              <a:rPr lang="nb-NO" sz="2000" dirty="0"/>
              <a:t>mot 3 timer i dag.</a:t>
            </a:r>
          </a:p>
          <a:p>
            <a:pPr fontAlgn="base"/>
            <a:r>
              <a:rPr lang="nb-NO" sz="2000" dirty="0"/>
              <a:t>Bergen – Stavanger på </a:t>
            </a:r>
            <a:r>
              <a:rPr lang="nb-NO" sz="2000" u="sng" dirty="0"/>
              <a:t>2 timer</a:t>
            </a:r>
            <a:r>
              <a:rPr lang="nb-NO" sz="2000" dirty="0"/>
              <a:t>, </a:t>
            </a:r>
            <a:br>
              <a:rPr lang="nb-NO" sz="2000" dirty="0"/>
            </a:br>
            <a:r>
              <a:rPr lang="nb-NO" sz="2000" dirty="0"/>
              <a:t>mot 4 timer og 30 minutter i dag. </a:t>
            </a:r>
          </a:p>
        </p:txBody>
      </p:sp>
      <p:pic>
        <p:nvPicPr>
          <p:cNvPr id="6" name="Plassholder for innhold 5" descr="Et bilde som inneholder utendørs, himmel, tre, gress&#10;&#10;Beskrivelse som er generert med svært høy visshet">
            <a:extLst>
              <a:ext uri="{FF2B5EF4-FFF2-40B4-BE49-F238E27FC236}">
                <a16:creationId xmlns:a16="http://schemas.microsoft.com/office/drawing/2014/main" xmlns="" id="{F8ABA907-D52E-4DB3-8343-8382A19BD8D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13865" y="1810524"/>
            <a:ext cx="5578135" cy="3718757"/>
          </a:xfrm>
        </p:spPr>
      </p:pic>
    </p:spTree>
    <p:extLst>
      <p:ext uri="{BB962C8B-B14F-4D97-AF65-F5344CB8AC3E}">
        <p14:creationId xmlns:p14="http://schemas.microsoft.com/office/powerpoint/2010/main" val="283673665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xmlns="" id="{668D6F40-7263-44F3-A2E8-FFF129FDAE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Et </a:t>
            </a:r>
            <a:r>
              <a:rPr lang="nb-NO" dirty="0" err="1"/>
              <a:t>Vestland</a:t>
            </a:r>
            <a:r>
              <a:rPr lang="nb-NO" dirty="0"/>
              <a:t> i omstilling</a:t>
            </a:r>
          </a:p>
        </p:txBody>
      </p:sp>
      <p:pic>
        <p:nvPicPr>
          <p:cNvPr id="6" name="Plassholder for innhold 5">
            <a:extLst>
              <a:ext uri="{FF2B5EF4-FFF2-40B4-BE49-F238E27FC236}">
                <a16:creationId xmlns:a16="http://schemas.microsoft.com/office/drawing/2014/main" xmlns="" id="{40D7C760-B5A9-4087-9E57-BB1502FE9B7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864" y="1690688"/>
            <a:ext cx="5764567" cy="3640516"/>
          </a:xfrm>
        </p:spPr>
      </p:pic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xmlns="" id="{28299DDF-F9C4-4480-AFD6-44788A73298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pPr fontAlgn="base"/>
            <a:r>
              <a:rPr lang="nb-NO" dirty="0"/>
              <a:t>Vestlandet er inne i en periode der behovet for </a:t>
            </a:r>
            <a:r>
              <a:rPr lang="nb-NO" b="1" dirty="0"/>
              <a:t>omstilling</a:t>
            </a:r>
            <a:r>
              <a:rPr lang="nb-NO" dirty="0"/>
              <a:t> er stort. </a:t>
            </a:r>
          </a:p>
          <a:p>
            <a:pPr fontAlgn="base"/>
            <a:r>
              <a:rPr lang="nb-NO" dirty="0"/>
              <a:t>Vestlandet må framstå som </a:t>
            </a:r>
            <a:r>
              <a:rPr lang="nb-NO" b="1" dirty="0"/>
              <a:t>attraktive</a:t>
            </a:r>
            <a:r>
              <a:rPr lang="nb-NO" dirty="0"/>
              <a:t> på omverdenen. </a:t>
            </a:r>
          </a:p>
          <a:p>
            <a:pPr fontAlgn="base"/>
            <a:r>
              <a:rPr lang="nb-NO" dirty="0"/>
              <a:t>Bedre </a:t>
            </a:r>
            <a:r>
              <a:rPr lang="nb-NO" b="1" dirty="0"/>
              <a:t>mobilitet</a:t>
            </a:r>
            <a:r>
              <a:rPr lang="nb-NO" dirty="0"/>
              <a:t> med kortere reisetid for næringsliv og arbeidskraft.</a:t>
            </a:r>
          </a:p>
          <a:p>
            <a:pPr fontAlgn="base"/>
            <a:r>
              <a:rPr lang="nb-NO" dirty="0"/>
              <a:t>Så </a:t>
            </a:r>
            <a:r>
              <a:rPr lang="nb-NO" b="1" dirty="0"/>
              <a:t>raskt som mulig </a:t>
            </a:r>
            <a:r>
              <a:rPr lang="nb-NO" dirty="0"/>
              <a:t>å få på plass en moderne trafikksikker 4- felts vei mellom Bergen og Stavanger. </a:t>
            </a:r>
          </a:p>
          <a:p>
            <a:pPr fontAlgn="base"/>
            <a:r>
              <a:rPr lang="nb-NO" b="1" dirty="0"/>
              <a:t>Knytte</a:t>
            </a:r>
            <a:r>
              <a:rPr lang="nb-NO" dirty="0"/>
              <a:t> Vestlandet tettere sammen. </a:t>
            </a:r>
          </a:p>
          <a:p>
            <a:pPr fontAlgn="base"/>
            <a:r>
              <a:rPr lang="nb-NO" dirty="0"/>
              <a:t>Konkurransemessige </a:t>
            </a:r>
            <a:r>
              <a:rPr lang="nb-NO" b="1" dirty="0"/>
              <a:t>muligheter og utvikling </a:t>
            </a:r>
            <a:r>
              <a:rPr lang="nb-NO" dirty="0"/>
              <a:t>som kommer hele landet til gode.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302264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xmlns="" id="{42AC58A2-128B-44E2-805B-5A6352E80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xmlns="" id="{08CD5391-B5C5-45D5-B94F-0601D780B5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924" y="365125"/>
            <a:ext cx="5561901" cy="6039869"/>
          </a:xfrm>
        </p:spPr>
      </p:pic>
    </p:spTree>
    <p:extLst>
      <p:ext uri="{BB962C8B-B14F-4D97-AF65-F5344CB8AC3E}">
        <p14:creationId xmlns:p14="http://schemas.microsoft.com/office/powerpoint/2010/main" val="8419399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xmlns="" id="{335BA685-DDA6-4EBE-B66E-BE039C5B6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cap="all" dirty="0"/>
              <a:t>Et </a:t>
            </a:r>
            <a:r>
              <a:rPr lang="nb-NO" cap="all" dirty="0" err="1"/>
              <a:t>Vestland</a:t>
            </a:r>
            <a:r>
              <a:rPr lang="nb-NO" cap="all" dirty="0"/>
              <a:t> i omstilling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xmlns="" id="{01EC5567-AEC2-426E-BDE4-A4D1442C63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70596" y="1731672"/>
            <a:ext cx="5403541" cy="3853429"/>
          </a:xfrm>
        </p:spPr>
        <p:txBody>
          <a:bodyPr>
            <a:normAutofit fontScale="77500" lnSpcReduction="20000"/>
          </a:bodyPr>
          <a:lstStyle/>
          <a:p>
            <a:pPr fontAlgn="base"/>
            <a:r>
              <a:rPr lang="nb-NO" dirty="0"/>
              <a:t>Vestlandet er inne i en periode der behovet for </a:t>
            </a:r>
            <a:r>
              <a:rPr lang="nb-NO" b="1" dirty="0"/>
              <a:t>omstilling</a:t>
            </a:r>
            <a:r>
              <a:rPr lang="nb-NO" dirty="0"/>
              <a:t> er stort. </a:t>
            </a:r>
          </a:p>
          <a:p>
            <a:pPr fontAlgn="base"/>
            <a:r>
              <a:rPr lang="nb-NO" dirty="0"/>
              <a:t>Vestlandet må framstå som </a:t>
            </a:r>
            <a:r>
              <a:rPr lang="nb-NO" b="1" dirty="0"/>
              <a:t>attraktive</a:t>
            </a:r>
            <a:r>
              <a:rPr lang="nb-NO" dirty="0"/>
              <a:t> på omverdenen. </a:t>
            </a:r>
          </a:p>
          <a:p>
            <a:pPr fontAlgn="base"/>
            <a:r>
              <a:rPr lang="nb-NO" dirty="0"/>
              <a:t>Bedre </a:t>
            </a:r>
            <a:r>
              <a:rPr lang="nb-NO" b="1" dirty="0"/>
              <a:t>mobilitet</a:t>
            </a:r>
            <a:r>
              <a:rPr lang="nb-NO" dirty="0"/>
              <a:t> med kortere reisetid for næringsliv og arbeidskraft.</a:t>
            </a:r>
          </a:p>
          <a:p>
            <a:pPr fontAlgn="base"/>
            <a:r>
              <a:rPr lang="nb-NO" dirty="0"/>
              <a:t>Så </a:t>
            </a:r>
            <a:r>
              <a:rPr lang="nb-NO" b="1" dirty="0"/>
              <a:t>raskt som mulig </a:t>
            </a:r>
            <a:r>
              <a:rPr lang="nb-NO" dirty="0"/>
              <a:t>å få på plass en moderne trafikksikker 4- felts vei mellom Bergen og Stavanger. </a:t>
            </a:r>
          </a:p>
          <a:p>
            <a:pPr fontAlgn="base"/>
            <a:r>
              <a:rPr lang="nb-NO" b="1" dirty="0"/>
              <a:t>Knytte</a:t>
            </a:r>
            <a:r>
              <a:rPr lang="nb-NO" dirty="0"/>
              <a:t> Vestlandet tettere sammen. </a:t>
            </a:r>
          </a:p>
          <a:p>
            <a:pPr fontAlgn="base"/>
            <a:r>
              <a:rPr lang="nb-NO" dirty="0"/>
              <a:t>Konkurransemessige </a:t>
            </a:r>
            <a:r>
              <a:rPr lang="nb-NO" b="1" dirty="0"/>
              <a:t>muligheter og utvikling </a:t>
            </a:r>
            <a:r>
              <a:rPr lang="nb-NO" dirty="0"/>
              <a:t>som kommer hele landet til gode.</a:t>
            </a:r>
          </a:p>
          <a:p>
            <a:pPr marL="0" indent="0">
              <a:buNone/>
            </a:pPr>
            <a:endParaRPr lang="nb-NO" dirty="0"/>
          </a:p>
        </p:txBody>
      </p:sp>
      <p:pic>
        <p:nvPicPr>
          <p:cNvPr id="6" name="Plassholder for innhold 5" descr="Et bilde som inneholder himmel, vann, utendørs, havn&#10;&#10;Beskrivelse som er generert med svært høy visshet">
            <a:extLst>
              <a:ext uri="{FF2B5EF4-FFF2-40B4-BE49-F238E27FC236}">
                <a16:creationId xmlns:a16="http://schemas.microsoft.com/office/drawing/2014/main" xmlns="" id="{BDDAEE42-3B35-4527-B530-8DD8F2D37C4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>
          <a:xfrm>
            <a:off x="0" y="1738775"/>
            <a:ext cx="5921405" cy="3860532"/>
          </a:xfrm>
        </p:spPr>
      </p:pic>
    </p:spTree>
    <p:extLst>
      <p:ext uri="{BB962C8B-B14F-4D97-AF65-F5344CB8AC3E}">
        <p14:creationId xmlns:p14="http://schemas.microsoft.com/office/powerpoint/2010/main" val="26015542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Egendefinert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598AB"/>
      </a:accent1>
      <a:accent2>
        <a:srgbClr val="F89734"/>
      </a:accent2>
      <a:accent3>
        <a:srgbClr val="384C92"/>
      </a:accent3>
      <a:accent4>
        <a:srgbClr val="D3373B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Hordfast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ordfast_pp_mal.potx" id="{CF07EE3B-9BC2-4502-A5D0-9618D6C8F927}" vid="{FFC18597-729D-46EA-9FDB-A8775A908BE8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Hordfast_pp_mal</Template>
  <TotalTime>3878</TotalTime>
  <Words>1244</Words>
  <Application>Microsoft Office PowerPoint</Application>
  <PresentationFormat>Widescreen</PresentationFormat>
  <Paragraphs>169</Paragraphs>
  <Slides>32</Slides>
  <Notes>2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32</vt:i4>
      </vt:variant>
    </vt:vector>
  </HeadingPairs>
  <TitlesOfParts>
    <vt:vector size="37" baseType="lpstr">
      <vt:lpstr>Arial</vt:lpstr>
      <vt:lpstr>Calibri</vt:lpstr>
      <vt:lpstr>Calibri Light</vt:lpstr>
      <vt:lpstr>Wingdings</vt:lpstr>
      <vt:lpstr>Office-tema</vt:lpstr>
      <vt:lpstr>Presentasjon av Hordfast</vt:lpstr>
      <vt:lpstr>Pådriveren Hordfast AS</vt:lpstr>
      <vt:lpstr>HORDFAST AS</vt:lpstr>
      <vt:lpstr>Et Vestland i omstilling</vt:lpstr>
      <vt:lpstr>HORDFAST gir BEDRE MOBILITET PÅ VESTLANDET</vt:lpstr>
      <vt:lpstr>STORTINGET  HAR  VEDTATT  HORDFAST !</vt:lpstr>
      <vt:lpstr>Høyt prioritert prosjekt</vt:lpstr>
      <vt:lpstr> Dramatisk redusert reisetid   - betyr nye bo- og arbeidsmarkeder -  I dag er veien i realiteten kun åpen 5 min hver halvtime.  Store begrensninger i helgene og kvelds- og nattestid. (+ tekniske problem)  </vt:lpstr>
      <vt:lpstr>Trasévalg - PLANAVKLARING</vt:lpstr>
      <vt:lpstr>BJØRNEFJORDEN – effektiv FJORDKRYSSING</vt:lpstr>
      <vt:lpstr>Søre Øyane, Os</vt:lpstr>
      <vt:lpstr>PowerPoint-presentasjon</vt:lpstr>
      <vt:lpstr>Endeforankra flytebru over Bjørnefjorden</vt:lpstr>
      <vt:lpstr>Mulig framdrift for bro over Bjørnafjorden</vt:lpstr>
      <vt:lpstr> Avdelingsdirektør Bettina Sandvin i Statens vegvesen holdt innlegg under årets utgave av Arctic Entrepreneur.:  «Nå skal entreprenørene tidligere inn i Vegvesen-prosjektene. Statens vegvesen plukker i disse dager ut flere pilotprosjekter hvor de får muligheten til å kontrahere entreprenør før reguleringsplan er vedtatt.»  </vt:lpstr>
      <vt:lpstr>KRYSSING AV LANGENUEN - HENGEBRO</vt:lpstr>
      <vt:lpstr>Kryssing av Langenuen</vt:lpstr>
      <vt:lpstr>Endret flytebroløsning, nye kostnads- og nyttetall (2016-kr)</vt:lpstr>
      <vt:lpstr>Hva vil det koste for meg?</vt:lpstr>
      <vt:lpstr>MEGET GOD SAMFUNNSØKONOMI</vt:lpstr>
      <vt:lpstr>      Tentativ tidslinje</vt:lpstr>
      <vt:lpstr>PowerPoint-presentasjon</vt:lpstr>
      <vt:lpstr>Vi INVITERER TIL SAMARBEID OM  byggestart i 2021/22.   - 7 års total byggetid -</vt:lpstr>
      <vt:lpstr>PowerPoint-presentasjon</vt:lpstr>
      <vt:lpstr>Vi arbeider målretta  for  vekst og utvikling  på  Vestlandet</vt:lpstr>
      <vt:lpstr>PowerPoint-presentasjon</vt:lpstr>
      <vt:lpstr>PowerPoint-presentasjon</vt:lpstr>
      <vt:lpstr>PowerPoint-presentasjon</vt:lpstr>
      <vt:lpstr>Hvor mye tid vil jeg spare?</vt:lpstr>
      <vt:lpstr>Et Vestland i omstilling</vt:lpstr>
      <vt:lpstr>PowerPoint-presentasjon</vt:lpstr>
      <vt:lpstr>Et Vestland i omstilling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Presentasjon av Hordfast AS</dc:title>
  <dc:creator>Hordfast AS</dc:creator>
  <cp:lastModifiedBy>Anne-Grete Sandtorv</cp:lastModifiedBy>
  <cp:revision>33</cp:revision>
  <cp:lastPrinted>2017-11-29T14:13:49Z</cp:lastPrinted>
  <dcterms:created xsi:type="dcterms:W3CDTF">2017-11-15T13:02:31Z</dcterms:created>
  <dcterms:modified xsi:type="dcterms:W3CDTF">2018-01-24T14:40:23Z</dcterms:modified>
</cp:coreProperties>
</file>